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432" r:id="rId6"/>
    <p:sldId id="458" r:id="rId7"/>
    <p:sldId id="261" r:id="rId8"/>
    <p:sldId id="279" r:id="rId9"/>
    <p:sldId id="284" r:id="rId10"/>
    <p:sldId id="264" r:id="rId11"/>
    <p:sldId id="265" r:id="rId12"/>
    <p:sldId id="452" r:id="rId13"/>
    <p:sldId id="269" r:id="rId14"/>
    <p:sldId id="457" r:id="rId15"/>
    <p:sldId id="453" r:id="rId16"/>
    <p:sldId id="273" r:id="rId17"/>
    <p:sldId id="275" r:id="rId18"/>
  </p:sldIdLst>
  <p:sldSz cx="12192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5208" userDrawn="1">
          <p15:clr>
            <a:srgbClr val="A4A3A4"/>
          </p15:clr>
        </p15:guide>
        <p15:guide id="5" pos="55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pos="393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3384" userDrawn="1">
          <p15:clr>
            <a:srgbClr val="A4A3A4"/>
          </p15:clr>
        </p15:guide>
        <p15:guide id="10" orient="horz" pos="600" userDrawn="1">
          <p15:clr>
            <a:srgbClr val="A4A3A4"/>
          </p15:clr>
        </p15:guide>
        <p15:guide id="11" pos="4180" userDrawn="1">
          <p15:clr>
            <a:srgbClr val="A4A3A4"/>
          </p15:clr>
        </p15:guide>
        <p15:guide id="12" pos="3477" userDrawn="1">
          <p15:clr>
            <a:srgbClr val="A4A3A4"/>
          </p15:clr>
        </p15:guide>
        <p15:guide id="13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 Saporta" initials="RS" lastIdx="5" clrIdx="0">
    <p:extLst>
      <p:ext uri="{19B8F6BF-5375-455C-9EA6-DF929625EA0E}">
        <p15:presenceInfo xmlns:p15="http://schemas.microsoft.com/office/powerpoint/2012/main" userId="S::ron.saporta@utoronto.ca::99b783c6-9517-48ee-a045-fcf7d97cbc0f" providerId="AD"/>
      </p:ext>
    </p:extLst>
  </p:cmAuthor>
  <p:cmAuthor id="2" name="Jennifer Puskar" initials="JP" lastIdx="3" clrIdx="1">
    <p:extLst>
      <p:ext uri="{19B8F6BF-5375-455C-9EA6-DF929625EA0E}">
        <p15:presenceInfo xmlns:p15="http://schemas.microsoft.com/office/powerpoint/2012/main" userId="S::jennifer.puskar@utoronto.ca::de1f3489-3c44-4c4e-be36-31a962013c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269"/>
    <a:srgbClr val="198F70"/>
    <a:srgbClr val="1B3653"/>
    <a:srgbClr val="FCB116"/>
    <a:srgbClr val="F2612C"/>
    <a:srgbClr val="AFDDE0"/>
    <a:srgbClr val="4CADC6"/>
    <a:srgbClr val="FFCB04"/>
    <a:srgbClr val="8065A2"/>
    <a:srgbClr val="F0F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CF696-AFE5-27E7-D082-974BC10F42D7}" v="10" dt="2019-09-18T13:27:43.782"/>
    <p1510:client id="{5E82BB59-1A2A-7262-5EF8-6DD38AA58557}" v="78" dt="2019-09-17T12:36:38.061"/>
    <p1510:client id="{675CECE8-38C3-B3CA-BFB3-699DB2E7DE1F}" v="35" dt="2019-09-18T01:56:26.389"/>
    <p1510:client id="{7327B196-A5FF-7599-A125-77152C5984F7}" v="6" dt="2019-09-16T16:10:21.833"/>
    <p1510:client id="{7B0259E2-561B-7434-55ED-DCF248DFBA90}" v="5" dt="2019-09-16T20:32:37.128"/>
    <p1510:client id="{A8F51478-0852-6B84-F40E-5C127459E048}" v="33" dt="2019-09-16T12:30:17.711"/>
    <p1510:client id="{CA038F58-C7D5-5707-CE65-B441DF10332B}" v="2" dt="2019-09-17T13:13:39.1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6" autoAdjust="0"/>
  </p:normalViewPr>
  <p:slideViewPr>
    <p:cSldViewPr snapToGrid="0">
      <p:cViewPr varScale="1">
        <p:scale>
          <a:sx n="79" d="100"/>
          <a:sy n="79" d="100"/>
        </p:scale>
        <p:origin x="174" y="108"/>
      </p:cViewPr>
      <p:guideLst>
        <p:guide orient="horz" pos="2904"/>
        <p:guide pos="7296"/>
        <p:guide orient="horz" pos="5208"/>
        <p:guide pos="552"/>
        <p:guide orient="horz" pos="720"/>
        <p:guide pos="393"/>
        <p:guide orient="horz" pos="1152"/>
        <p:guide orient="horz" pos="3384"/>
        <p:guide orient="horz" pos="600"/>
        <p:guide pos="4180"/>
        <p:guide pos="3477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CB11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CD-49C4-A415-13A018C2837D}"/>
              </c:ext>
            </c:extLst>
          </c:dPt>
          <c:dPt>
            <c:idx val="1"/>
            <c:bubble3D val="0"/>
            <c:spPr>
              <a:solidFill>
                <a:srgbClr val="AFDDE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FCD-49C4-A415-13A018C2837D}"/>
              </c:ext>
            </c:extLst>
          </c:dPt>
          <c:dPt>
            <c:idx val="2"/>
            <c:bubble3D val="0"/>
            <c:spPr>
              <a:solidFill>
                <a:srgbClr val="198F7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CD-49C4-A415-13A018C283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2E-4A4F-B919-A1610F850C1D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D-49C4-A415-13A018C28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9C90-A6A5-44F6-AD7A-E39EF2F6E221}" type="datetimeFigureOut">
              <a:rPr lang="en-CA" smtClean="0"/>
              <a:t>03/12/2019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578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4400550"/>
            <a:ext cx="1170305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34047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8685213"/>
            <a:ext cx="634047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1BA7F-9DC9-45F1-B4E8-2686D4072A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73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619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Something is off with the wording of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698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578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Profile new UTM Science building instead?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835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Absolute reduction with growth = 114, 265 + 18,000 (good growth) – 73,684</a:t>
            </a:r>
          </a:p>
          <a:p>
            <a:r>
              <a:rPr lang="en-CA" dirty="0"/>
              <a:t>= 58</a:t>
            </a:r>
            <a:r>
              <a:rPr lang="en-CA"/>
              <a:t>, 581  </a:t>
            </a:r>
            <a:endParaRPr lang="en-CA" dirty="0"/>
          </a:p>
          <a:p>
            <a:endParaRPr lang="en-CA" dirty="0"/>
          </a:p>
          <a:p>
            <a:r>
              <a:rPr lang="en-CA" dirty="0"/>
              <a:t>Progress = 44,567/58,581</a:t>
            </a:r>
          </a:p>
          <a:p>
            <a:r>
              <a:rPr lang="en-CA" dirty="0"/>
              <a:t>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370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Begin with what we are actually talking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09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3135" y="30907329"/>
            <a:ext cx="8757769" cy="29280620"/>
          </a:xfrm>
        </p:spPr>
        <p:txBody>
          <a:bodyPr>
            <a:noAutofit/>
          </a:bodyPr>
          <a:lstStyle/>
          <a:p>
            <a:pPr marL="689425" indent="-689425" defTabSz="919233">
              <a:lnSpc>
                <a:spcPct val="115000"/>
              </a:lnSpc>
              <a:spcAft>
                <a:spcPts val="2011"/>
              </a:spcAft>
              <a:tabLst>
                <a:tab pos="919233" algn="l"/>
              </a:tabLst>
              <a:defRPr/>
            </a:pPr>
            <a:endParaRPr lang="en-US" sz="420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 lIns="183849" tIns="91926" rIns="183849" bIns="91926"/>
          <a:lstStyle/>
          <a:p>
            <a:pPr>
              <a:defRPr/>
            </a:pPr>
            <a:r>
              <a:rPr lang="en-US"/>
              <a:t>New Faculty Orientation - CR's Remarks</a:t>
            </a:r>
            <a:endParaRPr lang="en-US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26829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Illustrate</a:t>
            </a:r>
            <a:r>
              <a:rPr lang="en-CA" baseline="0"/>
              <a:t> history of reductions, where we need to be by 2030, introduce concept of growth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181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578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framework</a:t>
            </a:r>
            <a:r>
              <a:rPr lang="en-US" baseline="0"/>
              <a:t> for reducing scope 1 &amp; 2 emissions on campus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4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5976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Efforts</a:t>
            </a:r>
            <a:r>
              <a:rPr lang="en-CA" baseline="0"/>
              <a:t> underway across all three campuses for an increase in use of ground source heat pumps, benefits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5802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</a:t>
            </a:r>
            <a:r>
              <a:rPr lang="en-US" baseline="0"/>
              <a:t> we want to use the yellow boxes?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234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St. George</a:t>
            </a:r>
            <a:r>
              <a:rPr lang="en-CA" baseline="0"/>
              <a:t> and UTSC projects as one slide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BA7F-9DC9-45F1-B4E8-2686D4072AA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772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834640"/>
            <a:ext cx="10363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5120640"/>
            <a:ext cx="85344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1404" y="539552"/>
            <a:ext cx="9299203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1B3653"/>
                </a:solidFill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</a:lstStyle>
          <a:p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31404" y="1871700"/>
            <a:ext cx="10729192" cy="1569660"/>
          </a:xfrm>
        </p:spPr>
        <p:txBody>
          <a:bodyPr/>
          <a:lstStyle>
            <a:lvl1pPr>
              <a:def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398" y="465575"/>
            <a:ext cx="9299203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1B36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2103120"/>
            <a:ext cx="530352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2103120"/>
            <a:ext cx="530352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398" y="465575"/>
            <a:ext cx="9299203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1B36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291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79" y="4042530"/>
            <a:ext cx="5289549" cy="2185214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B43-D1D6-4C0B-B746-C0A70297C5A6}" type="datetime1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C471-CE44-0245-840E-58815F367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0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398" y="465575"/>
            <a:ext cx="929920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B36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879" y="4042530"/>
            <a:ext cx="5289549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1B36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850392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850392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850392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80985">
        <a:defRPr>
          <a:latin typeface="+mn-lt"/>
          <a:ea typeface="+mn-ea"/>
          <a:cs typeface="+mn-cs"/>
        </a:defRPr>
      </a:lvl2pPr>
      <a:lvl3pPr marL="761970">
        <a:defRPr>
          <a:latin typeface="+mn-lt"/>
          <a:ea typeface="+mn-ea"/>
          <a:cs typeface="+mn-cs"/>
        </a:defRPr>
      </a:lvl3pPr>
      <a:lvl4pPr marL="1142954">
        <a:defRPr>
          <a:latin typeface="+mn-lt"/>
          <a:ea typeface="+mn-ea"/>
          <a:cs typeface="+mn-cs"/>
        </a:defRPr>
      </a:lvl4pPr>
      <a:lvl5pPr marL="1523939">
        <a:defRPr>
          <a:latin typeface="+mn-lt"/>
          <a:ea typeface="+mn-ea"/>
          <a:cs typeface="+mn-cs"/>
        </a:defRPr>
      </a:lvl5pPr>
      <a:lvl6pPr marL="1904924">
        <a:defRPr>
          <a:latin typeface="+mn-lt"/>
          <a:ea typeface="+mn-ea"/>
          <a:cs typeface="+mn-cs"/>
        </a:defRPr>
      </a:lvl6pPr>
      <a:lvl7pPr marL="2285909">
        <a:defRPr>
          <a:latin typeface="+mn-lt"/>
          <a:ea typeface="+mn-ea"/>
          <a:cs typeface="+mn-cs"/>
        </a:defRPr>
      </a:lvl7pPr>
      <a:lvl8pPr marL="2666893">
        <a:defRPr>
          <a:latin typeface="+mn-lt"/>
          <a:ea typeface="+mn-ea"/>
          <a:cs typeface="+mn-cs"/>
        </a:defRPr>
      </a:lvl8pPr>
      <a:lvl9pPr marL="30478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80985">
        <a:defRPr>
          <a:latin typeface="+mn-lt"/>
          <a:ea typeface="+mn-ea"/>
          <a:cs typeface="+mn-cs"/>
        </a:defRPr>
      </a:lvl2pPr>
      <a:lvl3pPr marL="761970">
        <a:defRPr>
          <a:latin typeface="+mn-lt"/>
          <a:ea typeface="+mn-ea"/>
          <a:cs typeface="+mn-cs"/>
        </a:defRPr>
      </a:lvl3pPr>
      <a:lvl4pPr marL="1142954">
        <a:defRPr>
          <a:latin typeface="+mn-lt"/>
          <a:ea typeface="+mn-ea"/>
          <a:cs typeface="+mn-cs"/>
        </a:defRPr>
      </a:lvl4pPr>
      <a:lvl5pPr marL="1523939">
        <a:defRPr>
          <a:latin typeface="+mn-lt"/>
          <a:ea typeface="+mn-ea"/>
          <a:cs typeface="+mn-cs"/>
        </a:defRPr>
      </a:lvl5pPr>
      <a:lvl6pPr marL="1904924">
        <a:defRPr>
          <a:latin typeface="+mn-lt"/>
          <a:ea typeface="+mn-ea"/>
          <a:cs typeface="+mn-cs"/>
        </a:defRPr>
      </a:lvl6pPr>
      <a:lvl7pPr marL="2285909">
        <a:defRPr>
          <a:latin typeface="+mn-lt"/>
          <a:ea typeface="+mn-ea"/>
          <a:cs typeface="+mn-cs"/>
        </a:defRPr>
      </a:lvl7pPr>
      <a:lvl8pPr marL="2666893">
        <a:defRPr>
          <a:latin typeface="+mn-lt"/>
          <a:ea typeface="+mn-ea"/>
          <a:cs typeface="+mn-cs"/>
        </a:defRPr>
      </a:lvl8pPr>
      <a:lvl9pPr marL="30478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59500" y="2747729"/>
            <a:ext cx="1052153" cy="4690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" name="object 3"/>
          <p:cNvSpPr/>
          <p:nvPr/>
        </p:nvSpPr>
        <p:spPr>
          <a:xfrm>
            <a:off x="7353174" y="3172873"/>
            <a:ext cx="1052513" cy="4265613"/>
          </a:xfrm>
          <a:custGeom>
            <a:avLst/>
            <a:gdLst/>
            <a:ahLst/>
            <a:cxnLst/>
            <a:rect l="l" t="t" r="r" b="b"/>
            <a:pathLst>
              <a:path w="1263015" h="5118734">
                <a:moveTo>
                  <a:pt x="0" y="5118112"/>
                </a:moveTo>
                <a:lnTo>
                  <a:pt x="1262583" y="5118112"/>
                </a:lnTo>
                <a:lnTo>
                  <a:pt x="1262583" y="0"/>
                </a:lnTo>
                <a:lnTo>
                  <a:pt x="0" y="0"/>
                </a:lnTo>
                <a:lnTo>
                  <a:pt x="0" y="5118112"/>
                </a:lnTo>
                <a:close/>
              </a:path>
            </a:pathLst>
          </a:custGeom>
          <a:solidFill>
            <a:srgbClr val="198F7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4"/>
          <p:cNvSpPr/>
          <p:nvPr/>
        </p:nvSpPr>
        <p:spPr>
          <a:xfrm>
            <a:off x="8546836" y="3904287"/>
            <a:ext cx="1052153" cy="3533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/>
          <p:nvPr/>
        </p:nvSpPr>
        <p:spPr>
          <a:xfrm>
            <a:off x="9740499" y="4489873"/>
            <a:ext cx="1052153" cy="2948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10934171" y="5092847"/>
            <a:ext cx="1052513" cy="2345267"/>
          </a:xfrm>
          <a:custGeom>
            <a:avLst/>
            <a:gdLst/>
            <a:ahLst/>
            <a:cxnLst/>
            <a:rect l="l" t="t" r="r" b="b"/>
            <a:pathLst>
              <a:path w="1263015" h="2814320">
                <a:moveTo>
                  <a:pt x="0" y="2814142"/>
                </a:moveTo>
                <a:lnTo>
                  <a:pt x="1262583" y="2814142"/>
                </a:lnTo>
                <a:lnTo>
                  <a:pt x="1262583" y="0"/>
                </a:lnTo>
                <a:lnTo>
                  <a:pt x="0" y="0"/>
                </a:lnTo>
                <a:lnTo>
                  <a:pt x="0" y="2814142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/>
          <p:nvPr/>
        </p:nvSpPr>
        <p:spPr>
          <a:xfrm>
            <a:off x="200238" y="1741921"/>
            <a:ext cx="1052153" cy="56960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/>
          <p:nvPr/>
        </p:nvSpPr>
        <p:spPr>
          <a:xfrm>
            <a:off x="1395265" y="1482164"/>
            <a:ext cx="1052153" cy="59558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9"/>
          <p:cNvSpPr/>
          <p:nvPr/>
        </p:nvSpPr>
        <p:spPr>
          <a:xfrm>
            <a:off x="2590293" y="2244566"/>
            <a:ext cx="1052513" cy="5193771"/>
          </a:xfrm>
          <a:custGeom>
            <a:avLst/>
            <a:gdLst/>
            <a:ahLst/>
            <a:cxnLst/>
            <a:rect l="l" t="t" r="r" b="b"/>
            <a:pathLst>
              <a:path w="1263014" h="6232525">
                <a:moveTo>
                  <a:pt x="0" y="6232080"/>
                </a:moveTo>
                <a:lnTo>
                  <a:pt x="1262583" y="6232080"/>
                </a:lnTo>
                <a:lnTo>
                  <a:pt x="1262583" y="0"/>
                </a:lnTo>
                <a:lnTo>
                  <a:pt x="0" y="0"/>
                </a:lnTo>
                <a:lnTo>
                  <a:pt x="0" y="6232080"/>
                </a:lnTo>
                <a:close/>
              </a:path>
            </a:pathLst>
          </a:custGeom>
          <a:solidFill>
            <a:srgbClr val="AFDDE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object 10"/>
          <p:cNvSpPr/>
          <p:nvPr/>
        </p:nvSpPr>
        <p:spPr>
          <a:xfrm>
            <a:off x="3785320" y="2747729"/>
            <a:ext cx="1052513" cy="4690533"/>
          </a:xfrm>
          <a:custGeom>
            <a:avLst/>
            <a:gdLst/>
            <a:ahLst/>
            <a:cxnLst/>
            <a:rect l="l" t="t" r="r" b="b"/>
            <a:pathLst>
              <a:path w="1263014" h="5628640">
                <a:moveTo>
                  <a:pt x="0" y="5628284"/>
                </a:moveTo>
                <a:lnTo>
                  <a:pt x="1262583" y="5628284"/>
                </a:lnTo>
                <a:lnTo>
                  <a:pt x="1262583" y="0"/>
                </a:lnTo>
                <a:lnTo>
                  <a:pt x="0" y="0"/>
                </a:lnTo>
                <a:lnTo>
                  <a:pt x="0" y="5628284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/>
          <p:nvPr/>
        </p:nvSpPr>
        <p:spPr>
          <a:xfrm>
            <a:off x="4980348" y="2460212"/>
            <a:ext cx="1052153" cy="49777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2" name="object 12"/>
          <p:cNvSpPr/>
          <p:nvPr/>
        </p:nvSpPr>
        <p:spPr>
          <a:xfrm>
            <a:off x="426624" y="7639489"/>
            <a:ext cx="2090528" cy="7489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699501" y="970590"/>
            <a:ext cx="3143442" cy="1979174"/>
          </a:xfrm>
          <a:prstGeom prst="rect">
            <a:avLst/>
          </a:prstGeom>
        </p:spPr>
        <p:txBody>
          <a:bodyPr vert="horz" wrap="square" lIns="0" tIns="93133" rIns="0" bIns="0" rtlCol="0" anchor="t">
            <a:spAutoFit/>
          </a:bodyPr>
          <a:lstStyle/>
          <a:p>
            <a:pPr marL="64770" marR="27940" indent="-54610" algn="r">
              <a:lnSpc>
                <a:spcPts val="4916"/>
              </a:lnSpc>
              <a:spcBef>
                <a:spcPts val="733"/>
              </a:spcBef>
            </a:pPr>
            <a:r>
              <a:rPr sz="4500" spc="-246">
                <a:latin typeface="Trebuchet MS"/>
              </a:rPr>
              <a:t>Low-Carbon </a:t>
            </a:r>
            <a:r>
              <a:rPr sz="4500" spc="-208">
                <a:latin typeface="Trebuchet MS"/>
              </a:rPr>
              <a:t>Action</a:t>
            </a:r>
            <a:r>
              <a:rPr sz="4500" spc="-129">
                <a:latin typeface="Trebuchet MS"/>
              </a:rPr>
              <a:t> </a:t>
            </a:r>
            <a:r>
              <a:rPr sz="4500" spc="-117">
                <a:latin typeface="Trebuchet MS"/>
              </a:rPr>
              <a:t>Plan</a:t>
            </a:r>
            <a:r>
              <a:rPr lang="en-CA" sz="4500"/>
              <a:t/>
            </a:r>
            <a:br>
              <a:rPr lang="en-CA" sz="4500"/>
            </a:br>
            <a:r>
              <a:rPr lang="en-CA" sz="4500" spc="-271">
                <a:latin typeface="Trebuchet MS"/>
                <a:cs typeface="Tahoma"/>
              </a:rPr>
              <a:t>2</a:t>
            </a:r>
            <a:r>
              <a:rPr lang="en-CA" sz="4500" spc="-387">
                <a:latin typeface="Trebuchet MS"/>
                <a:cs typeface="Tahoma"/>
              </a:rPr>
              <a:t>0</a:t>
            </a:r>
            <a:r>
              <a:rPr lang="en-CA" sz="4500" spc="-504">
                <a:latin typeface="Trebuchet MS"/>
                <a:cs typeface="Tahoma"/>
              </a:rPr>
              <a:t>1</a:t>
            </a:r>
            <a:r>
              <a:rPr lang="en-CA" sz="4500" spc="-221">
                <a:latin typeface="Trebuchet MS"/>
                <a:cs typeface="Tahoma"/>
              </a:rPr>
              <a:t>9-2</a:t>
            </a:r>
            <a:r>
              <a:rPr lang="en-CA" sz="4500" spc="-196">
                <a:latin typeface="Trebuchet MS"/>
                <a:cs typeface="Tahoma"/>
              </a:rPr>
              <a:t>0</a:t>
            </a:r>
            <a:r>
              <a:rPr lang="en-CA" sz="4500" spc="-271">
                <a:latin typeface="Trebuchet MS"/>
                <a:cs typeface="Tahoma"/>
              </a:rPr>
              <a:t>24</a:t>
            </a:r>
            <a:endParaRPr lang="en-CA" sz="4500">
              <a:latin typeface="Trebuchet MS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934170" y="7524335"/>
            <a:ext cx="1005840" cy="914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5246" y="4286302"/>
            <a:ext cx="10957378" cy="3674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773907" y="6772713"/>
            <a:ext cx="10075020" cy="567796"/>
          </a:xfrm>
          <a:custGeom>
            <a:avLst/>
            <a:gdLst/>
            <a:ahLst/>
            <a:cxnLst/>
            <a:rect l="l" t="t" r="r" b="b"/>
            <a:pathLst>
              <a:path w="12342494" h="681354">
                <a:moveTo>
                  <a:pt x="0" y="680846"/>
                </a:moveTo>
                <a:lnTo>
                  <a:pt x="12342215" y="680846"/>
                </a:lnTo>
                <a:lnTo>
                  <a:pt x="12342215" y="0"/>
                </a:lnTo>
              </a:path>
            </a:pathLst>
          </a:custGeom>
          <a:ln w="25400">
            <a:solidFill>
              <a:srgbClr val="FFCB04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/>
          <p:nvPr/>
        </p:nvSpPr>
        <p:spPr>
          <a:xfrm>
            <a:off x="773907" y="5891120"/>
            <a:ext cx="6546229" cy="661988"/>
          </a:xfrm>
          <a:custGeom>
            <a:avLst/>
            <a:gdLst/>
            <a:ahLst/>
            <a:cxnLst/>
            <a:rect l="l" t="t" r="r" b="b"/>
            <a:pathLst>
              <a:path w="12372340" h="794384">
                <a:moveTo>
                  <a:pt x="0" y="794257"/>
                </a:moveTo>
                <a:lnTo>
                  <a:pt x="12372174" y="794257"/>
                </a:lnTo>
                <a:lnTo>
                  <a:pt x="12372174" y="0"/>
                </a:lnTo>
              </a:path>
            </a:pathLst>
          </a:custGeom>
          <a:ln w="25400">
            <a:solidFill>
              <a:srgbClr val="FFCB04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 txBox="1"/>
          <p:nvPr/>
        </p:nvSpPr>
        <p:spPr>
          <a:xfrm>
            <a:off x="3455707" y="4347767"/>
            <a:ext cx="5610623" cy="62623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algn="ctr">
              <a:spcBef>
                <a:spcPts val="83"/>
              </a:spcBef>
            </a:pPr>
            <a:r>
              <a:rPr sz="2000" b="1" spc="-6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</a:t>
            </a:r>
            <a:r>
              <a:rPr sz="2000" b="1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</a:t>
            </a:r>
            <a:r>
              <a:rPr sz="2000" b="1" spc="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GHG </a:t>
            </a:r>
            <a:r>
              <a:rPr sz="2000" b="1"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Intensity Distribution </a:t>
            </a:r>
            <a:r>
              <a:rPr sz="2000" b="1" spc="15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sz="2000" b="1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</a:t>
            </a:r>
            <a:r>
              <a:rPr sz="2000" b="1" spc="1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-6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</a:t>
            </a:r>
            <a:endParaRPr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68505" y="5193611"/>
            <a:ext cx="4428169" cy="700818"/>
          </a:xfrm>
          <a:prstGeom prst="rect">
            <a:avLst/>
          </a:prstGeom>
          <a:solidFill>
            <a:srgbClr val="FFCB04"/>
          </a:solidFill>
        </p:spPr>
        <p:txBody>
          <a:bodyPr vert="horz" wrap="square" lIns="60000" tIns="60000" rIns="60000" bIns="60000" rtlCol="0">
            <a:spAutoFit/>
          </a:bodyPr>
          <a:lstStyle/>
          <a:p>
            <a:pPr marL="142869">
              <a:spcBef>
                <a:spcPts val="871"/>
              </a:spcBef>
            </a:pPr>
            <a:r>
              <a:rPr b="1" spc="-5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b="1" spc="-8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b="1" spc="-1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are-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2869">
              <a:spcBef>
                <a:spcPts val="150"/>
              </a:spcBef>
            </a:pPr>
            <a:r>
              <a:rPr spc="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 </a:t>
            </a:r>
            <a:r>
              <a:rPr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 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spc="-37" baseline="-2991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/m</a:t>
            </a:r>
            <a:r>
              <a:rPr spc="-37" baseline="2991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</a:t>
            </a:r>
            <a:r>
              <a:rPr spc="-10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92806" y="6271919"/>
            <a:ext cx="3801638" cy="700818"/>
          </a:xfrm>
          <a:prstGeom prst="rect">
            <a:avLst/>
          </a:prstGeom>
          <a:solidFill>
            <a:srgbClr val="FFCB04"/>
          </a:solidFill>
        </p:spPr>
        <p:txBody>
          <a:bodyPr vert="horz" wrap="square" lIns="60000" tIns="60000" rIns="60000" bIns="60000" rtlCol="0">
            <a:spAutoFit/>
          </a:bodyPr>
          <a:lstStyle/>
          <a:p>
            <a:pPr marL="10583">
              <a:spcBef>
                <a:spcPts val="233"/>
              </a:spcBef>
            </a:pPr>
            <a:r>
              <a:rPr b="1" spc="-7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b="1"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</a:t>
            </a:r>
            <a:r>
              <a:rPr b="1" spc="-5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b="1" spc="-18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below-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83">
              <a:spcBef>
                <a:spcPts val="150"/>
              </a:spcBef>
            </a:pPr>
            <a:r>
              <a:rPr spc="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</a:t>
            </a:r>
            <a:r>
              <a:rPr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 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spc="-37" baseline="-2991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/m</a:t>
            </a:r>
            <a:r>
              <a:rPr spc="-37" baseline="2991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</a:t>
            </a:r>
            <a:r>
              <a:rPr spc="-9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97010" y="8086202"/>
            <a:ext cx="3219170" cy="28768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b="1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 </a:t>
            </a:r>
            <a:r>
              <a:rPr b="1" spc="-6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</a:t>
            </a:r>
            <a:r>
              <a:rPr b="1"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</a:t>
            </a:r>
            <a:r>
              <a:rPr b="1" spc="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buildings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5800" y="1865714"/>
            <a:ext cx="1620000" cy="1620000"/>
            <a:chOff x="7891462" y="1680622"/>
            <a:chExt cx="661670" cy="659130"/>
          </a:xfrm>
        </p:grpSpPr>
        <p:sp>
          <p:nvSpPr>
            <p:cNvPr id="20" name="object 20"/>
            <p:cNvSpPr/>
            <p:nvPr/>
          </p:nvSpPr>
          <p:spPr>
            <a:xfrm>
              <a:off x="8224279" y="1988265"/>
              <a:ext cx="297194" cy="272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891466" y="1726271"/>
              <a:ext cx="372745" cy="608965"/>
            </a:xfrm>
            <a:custGeom>
              <a:avLst/>
              <a:gdLst/>
              <a:ahLst/>
              <a:cxnLst/>
              <a:rect l="l" t="t" r="r" b="b"/>
              <a:pathLst>
                <a:path w="372745" h="608965">
                  <a:moveTo>
                    <a:pt x="372630" y="0"/>
                  </a:moveTo>
                  <a:lnTo>
                    <a:pt x="0" y="119849"/>
                  </a:lnTo>
                  <a:lnTo>
                    <a:pt x="0" y="196126"/>
                  </a:lnTo>
                  <a:lnTo>
                    <a:pt x="33642" y="196126"/>
                  </a:lnTo>
                  <a:lnTo>
                    <a:pt x="33642" y="282625"/>
                  </a:lnTo>
                  <a:lnTo>
                    <a:pt x="0" y="282625"/>
                  </a:lnTo>
                  <a:lnTo>
                    <a:pt x="0" y="332181"/>
                  </a:lnTo>
                  <a:lnTo>
                    <a:pt x="33642" y="332181"/>
                  </a:lnTo>
                  <a:lnTo>
                    <a:pt x="33642" y="418680"/>
                  </a:lnTo>
                  <a:lnTo>
                    <a:pt x="0" y="418680"/>
                  </a:lnTo>
                  <a:lnTo>
                    <a:pt x="0" y="474040"/>
                  </a:lnTo>
                  <a:lnTo>
                    <a:pt x="33642" y="474040"/>
                  </a:lnTo>
                  <a:lnTo>
                    <a:pt x="33642" y="560552"/>
                  </a:lnTo>
                  <a:lnTo>
                    <a:pt x="0" y="560552"/>
                  </a:lnTo>
                  <a:lnTo>
                    <a:pt x="0" y="608952"/>
                  </a:lnTo>
                  <a:lnTo>
                    <a:pt x="372630" y="608952"/>
                  </a:lnTo>
                  <a:lnTo>
                    <a:pt x="372630" y="562051"/>
                  </a:lnTo>
                  <a:lnTo>
                    <a:pt x="120129" y="562051"/>
                  </a:lnTo>
                  <a:lnTo>
                    <a:pt x="120129" y="475551"/>
                  </a:lnTo>
                  <a:lnTo>
                    <a:pt x="372630" y="475551"/>
                  </a:lnTo>
                  <a:lnTo>
                    <a:pt x="372630" y="420179"/>
                  </a:lnTo>
                  <a:lnTo>
                    <a:pt x="120129" y="420179"/>
                  </a:lnTo>
                  <a:lnTo>
                    <a:pt x="120129" y="333679"/>
                  </a:lnTo>
                  <a:lnTo>
                    <a:pt x="372630" y="333679"/>
                  </a:lnTo>
                  <a:lnTo>
                    <a:pt x="372630" y="284137"/>
                  </a:lnTo>
                  <a:lnTo>
                    <a:pt x="120129" y="284137"/>
                  </a:lnTo>
                  <a:lnTo>
                    <a:pt x="120129" y="197637"/>
                  </a:lnTo>
                  <a:lnTo>
                    <a:pt x="372630" y="197637"/>
                  </a:lnTo>
                  <a:lnTo>
                    <a:pt x="372630" y="0"/>
                  </a:lnTo>
                  <a:close/>
                </a:path>
                <a:path w="372745" h="608965">
                  <a:moveTo>
                    <a:pt x="261683" y="475551"/>
                  </a:moveTo>
                  <a:lnTo>
                    <a:pt x="175171" y="475551"/>
                  </a:lnTo>
                  <a:lnTo>
                    <a:pt x="175171" y="562051"/>
                  </a:lnTo>
                  <a:lnTo>
                    <a:pt x="261683" y="562051"/>
                  </a:lnTo>
                  <a:lnTo>
                    <a:pt x="261683" y="475551"/>
                  </a:lnTo>
                  <a:close/>
                </a:path>
                <a:path w="372745" h="608965">
                  <a:moveTo>
                    <a:pt x="372630" y="475551"/>
                  </a:moveTo>
                  <a:lnTo>
                    <a:pt x="316725" y="475551"/>
                  </a:lnTo>
                  <a:lnTo>
                    <a:pt x="316725" y="562051"/>
                  </a:lnTo>
                  <a:lnTo>
                    <a:pt x="372630" y="562051"/>
                  </a:lnTo>
                  <a:lnTo>
                    <a:pt x="372630" y="475551"/>
                  </a:lnTo>
                  <a:close/>
                </a:path>
                <a:path w="372745" h="608965">
                  <a:moveTo>
                    <a:pt x="261683" y="333679"/>
                  </a:moveTo>
                  <a:lnTo>
                    <a:pt x="175171" y="333679"/>
                  </a:lnTo>
                  <a:lnTo>
                    <a:pt x="175171" y="420179"/>
                  </a:lnTo>
                  <a:lnTo>
                    <a:pt x="261683" y="420179"/>
                  </a:lnTo>
                  <a:lnTo>
                    <a:pt x="261683" y="333679"/>
                  </a:lnTo>
                  <a:close/>
                </a:path>
                <a:path w="372745" h="608965">
                  <a:moveTo>
                    <a:pt x="372630" y="333679"/>
                  </a:moveTo>
                  <a:lnTo>
                    <a:pt x="316725" y="333679"/>
                  </a:lnTo>
                  <a:lnTo>
                    <a:pt x="316725" y="420179"/>
                  </a:lnTo>
                  <a:lnTo>
                    <a:pt x="372630" y="420179"/>
                  </a:lnTo>
                  <a:lnTo>
                    <a:pt x="372630" y="333679"/>
                  </a:lnTo>
                  <a:close/>
                </a:path>
                <a:path w="372745" h="608965">
                  <a:moveTo>
                    <a:pt x="261683" y="197637"/>
                  </a:moveTo>
                  <a:lnTo>
                    <a:pt x="175171" y="197637"/>
                  </a:lnTo>
                  <a:lnTo>
                    <a:pt x="175171" y="284137"/>
                  </a:lnTo>
                  <a:lnTo>
                    <a:pt x="261683" y="284137"/>
                  </a:lnTo>
                  <a:lnTo>
                    <a:pt x="261683" y="197637"/>
                  </a:lnTo>
                  <a:close/>
                </a:path>
                <a:path w="372745" h="608965">
                  <a:moveTo>
                    <a:pt x="372630" y="197637"/>
                  </a:moveTo>
                  <a:lnTo>
                    <a:pt x="316725" y="197637"/>
                  </a:lnTo>
                  <a:lnTo>
                    <a:pt x="316725" y="284137"/>
                  </a:lnTo>
                  <a:lnTo>
                    <a:pt x="372630" y="284137"/>
                  </a:lnTo>
                  <a:lnTo>
                    <a:pt x="372630" y="197637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891462" y="1680622"/>
              <a:ext cx="661670" cy="659130"/>
            </a:xfrm>
            <a:custGeom>
              <a:avLst/>
              <a:gdLst/>
              <a:ahLst/>
              <a:cxnLst/>
              <a:rect l="l" t="t" r="r" b="b"/>
              <a:pathLst>
                <a:path w="661670" h="659130">
                  <a:moveTo>
                    <a:pt x="661365" y="658723"/>
                  </a:moveTo>
                  <a:lnTo>
                    <a:pt x="0" y="658723"/>
                  </a:lnTo>
                  <a:lnTo>
                    <a:pt x="0" y="0"/>
                  </a:lnTo>
                  <a:lnTo>
                    <a:pt x="661365" y="0"/>
                  </a:lnTo>
                  <a:lnTo>
                    <a:pt x="661365" y="658723"/>
                  </a:lnTo>
                  <a:close/>
                </a:path>
              </a:pathLst>
            </a:custGeom>
            <a:ln w="9524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7" name="object 29">
            <a:extLst>
              <a:ext uri="{FF2B5EF4-FFF2-40B4-BE49-F238E27FC236}">
                <a16:creationId xmlns:a16="http://schemas.microsoft.com/office/drawing/2014/main" id="{FF716A30-D295-A649-B3EF-0D03A657C9C7}"/>
              </a:ext>
            </a:extLst>
          </p:cNvPr>
          <p:cNvSpPr txBox="1"/>
          <p:nvPr/>
        </p:nvSpPr>
        <p:spPr>
          <a:xfrm>
            <a:off x="2612873" y="1871663"/>
            <a:ext cx="8881571" cy="1966393"/>
          </a:xfrm>
          <a:prstGeom prst="rect">
            <a:avLst/>
          </a:prstGeom>
        </p:spPr>
        <p:txBody>
          <a:bodyPr vert="horz" wrap="square" lIns="0" tIns="3704" rIns="0" bIns="0" rtlCol="0">
            <a:spAutoFit/>
          </a:bodyPr>
          <a:lstStyle/>
          <a:p>
            <a:pPr marL="467254" marR="4233" indent="-457200">
              <a:lnSpc>
                <a:spcPct val="101600"/>
              </a:lnSpc>
              <a:spcBef>
                <a:spcPts val="29"/>
              </a:spcBef>
              <a:buFont typeface="Arial" panose="020B0604020202020204" pitchFamily="34" charset="0"/>
              <a:buChar char="•"/>
            </a:pPr>
            <a:r>
              <a:rPr lang="en-CA" sz="2667">
                <a:solidFill>
                  <a:srgbClr val="1B3653"/>
                </a:solidFill>
                <a:latin typeface="Tahoma"/>
                <a:cs typeface="Tahoma"/>
              </a:rPr>
              <a:t>70% of our required reduction is from existing building stock </a:t>
            </a:r>
          </a:p>
          <a:p>
            <a:pPr marL="467254" marR="4233" indent="-457200">
              <a:lnSpc>
                <a:spcPct val="101600"/>
              </a:lnSpc>
              <a:spcBef>
                <a:spcPts val="29"/>
              </a:spcBef>
              <a:buFont typeface="Arial" panose="020B0604020202020204" pitchFamily="34" charset="0"/>
              <a:buChar char="•"/>
            </a:pPr>
            <a:r>
              <a:rPr lang="en-CA" sz="2667">
                <a:solidFill>
                  <a:srgbClr val="1B3653"/>
                </a:solidFill>
                <a:latin typeface="Tahoma"/>
                <a:cs typeface="Tahoma"/>
              </a:rPr>
              <a:t>We need to invest in energy reductions at the building and system level</a:t>
            </a:r>
          </a:p>
          <a:p>
            <a:pPr marL="23812" marR="4233" indent="-13758">
              <a:lnSpc>
                <a:spcPct val="101600"/>
              </a:lnSpc>
              <a:spcBef>
                <a:spcPts val="29"/>
              </a:spcBef>
            </a:pPr>
            <a:endParaRPr sz="2000">
              <a:solidFill>
                <a:srgbClr val="1B3653"/>
              </a:solidFill>
              <a:latin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432BE-66BF-9A4C-8786-26C7A5898474}"/>
              </a:ext>
            </a:extLst>
          </p:cNvPr>
          <p:cNvSpPr txBox="1"/>
          <p:nvPr/>
        </p:nvSpPr>
        <p:spPr>
          <a:xfrm>
            <a:off x="434976" y="4195355"/>
            <a:ext cx="548456" cy="4337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020</a:t>
            </a:r>
          </a:p>
          <a:p>
            <a:pPr>
              <a:spcBef>
                <a:spcPts val="667"/>
              </a:spcBef>
              <a:spcAft>
                <a:spcPts val="667"/>
              </a:spcAft>
            </a:pPr>
            <a:r>
              <a:rPr lang="en-US"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</a:p>
          <a:p>
            <a:endParaRPr lang="en-US" sz="1500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380" y="3905329"/>
            <a:ext cx="1159837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</a:t>
            </a:r>
            <a:r>
              <a:rPr sz="1500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sz="1500" baseline="-333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z="15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/m</a:t>
            </a:r>
            <a:r>
              <a:rPr sz="1500" baseline="333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1500" baseline="3333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68F042AB-9DC9-6A41-B68E-A383FF57D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6866" y="511253"/>
            <a:ext cx="7513013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pc="-100">
                <a:latin typeface="Trebuchet MS" panose="020B0603020202020204" pitchFamily="34" charset="0"/>
              </a:rPr>
              <a:t>Consume:</a:t>
            </a:r>
            <a:r>
              <a:rPr spc="-521">
                <a:latin typeface="Trebuchet MS" panose="020B0603020202020204" pitchFamily="34" charset="0"/>
              </a:rPr>
              <a:t> </a:t>
            </a:r>
            <a:r>
              <a:rPr b="0">
                <a:latin typeface="Trebuchet MS" panose="020B0603020202020204" pitchFamily="34" charset="0"/>
                <a:cs typeface="Trade Gothic LT Std"/>
              </a:rPr>
              <a:t>Reduced Consumption</a:t>
            </a:r>
            <a:endParaRPr>
              <a:latin typeface="Trebuchet MS" panose="020B0603020202020204" pitchFamily="34" charset="0"/>
              <a:cs typeface="Trade Gothic LT Std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8F553F97-C5D2-5041-A01B-CC1666C53166}"/>
              </a:ext>
            </a:extLst>
          </p:cNvPr>
          <p:cNvSpPr/>
          <p:nvPr/>
        </p:nvSpPr>
        <p:spPr>
          <a:xfrm>
            <a:off x="685800" y="1151620"/>
            <a:ext cx="7863840" cy="0"/>
          </a:xfrm>
          <a:custGeom>
            <a:avLst/>
            <a:gdLst/>
            <a:ahLst/>
            <a:cxnLst/>
            <a:rect l="l" t="t" r="r" b="b"/>
            <a:pathLst>
              <a:path w="6171565">
                <a:moveTo>
                  <a:pt x="0" y="0"/>
                </a:moveTo>
                <a:lnTo>
                  <a:pt x="6171374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63BF5D-3BDC-E046-A385-7EA13E3AE6B2}"/>
              </a:ext>
            </a:extLst>
          </p:cNvPr>
          <p:cNvGrpSpPr/>
          <p:nvPr/>
        </p:nvGrpSpPr>
        <p:grpSpPr>
          <a:xfrm>
            <a:off x="767408" y="215516"/>
            <a:ext cx="824400" cy="824400"/>
            <a:chOff x="476935" y="1055214"/>
            <a:chExt cx="405341" cy="405341"/>
          </a:xfrm>
        </p:grpSpPr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2D01CCEF-E5B3-194F-A58F-50631FB030E3}"/>
                </a:ext>
              </a:extLst>
            </p:cNvPr>
            <p:cNvSpPr/>
            <p:nvPr/>
          </p:nvSpPr>
          <p:spPr>
            <a:xfrm>
              <a:off x="703796" y="1313585"/>
              <a:ext cx="82283" cy="1179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1795BF5E-6D52-4E4F-98FA-D32BFD462390}"/>
                </a:ext>
              </a:extLst>
            </p:cNvPr>
            <p:cNvSpPr/>
            <p:nvPr/>
          </p:nvSpPr>
          <p:spPr>
            <a:xfrm>
              <a:off x="476935" y="1055214"/>
              <a:ext cx="405341" cy="405341"/>
            </a:xfrm>
            <a:custGeom>
              <a:avLst/>
              <a:gdLst/>
              <a:ahLst/>
              <a:cxnLst/>
              <a:rect l="l" t="t" r="r" b="b"/>
              <a:pathLst>
                <a:path w="486409" h="486409">
                  <a:moveTo>
                    <a:pt x="485203" y="0"/>
                  </a:moveTo>
                  <a:lnTo>
                    <a:pt x="1155" y="0"/>
                  </a:lnTo>
                  <a:lnTo>
                    <a:pt x="0" y="1155"/>
                  </a:lnTo>
                  <a:lnTo>
                    <a:pt x="0" y="485190"/>
                  </a:lnTo>
                  <a:lnTo>
                    <a:pt x="1155" y="486346"/>
                  </a:lnTo>
                  <a:lnTo>
                    <a:pt x="485203" y="486346"/>
                  </a:lnTo>
                  <a:lnTo>
                    <a:pt x="486346" y="485190"/>
                  </a:lnTo>
                  <a:lnTo>
                    <a:pt x="486346" y="481203"/>
                  </a:lnTo>
                  <a:lnTo>
                    <a:pt x="5143" y="481203"/>
                  </a:lnTo>
                  <a:lnTo>
                    <a:pt x="5143" y="5143"/>
                  </a:lnTo>
                  <a:lnTo>
                    <a:pt x="486346" y="5143"/>
                  </a:lnTo>
                  <a:lnTo>
                    <a:pt x="486346" y="1155"/>
                  </a:lnTo>
                  <a:lnTo>
                    <a:pt x="485203" y="0"/>
                  </a:lnTo>
                  <a:close/>
                </a:path>
                <a:path w="486409" h="486409">
                  <a:moveTo>
                    <a:pt x="207825" y="237515"/>
                  </a:moveTo>
                  <a:lnTo>
                    <a:pt x="94615" y="237515"/>
                  </a:lnTo>
                  <a:lnTo>
                    <a:pt x="94742" y="237528"/>
                  </a:lnTo>
                  <a:lnTo>
                    <a:pt x="95110" y="237667"/>
                  </a:lnTo>
                  <a:lnTo>
                    <a:pt x="95453" y="238048"/>
                  </a:lnTo>
                  <a:lnTo>
                    <a:pt x="95453" y="481203"/>
                  </a:lnTo>
                  <a:lnTo>
                    <a:pt x="99390" y="481203"/>
                  </a:lnTo>
                  <a:lnTo>
                    <a:pt x="99390" y="478840"/>
                  </a:lnTo>
                  <a:lnTo>
                    <a:pt x="194297" y="390994"/>
                  </a:lnTo>
                  <a:lnTo>
                    <a:pt x="187237" y="348246"/>
                  </a:lnTo>
                  <a:lnTo>
                    <a:pt x="165049" y="348246"/>
                  </a:lnTo>
                  <a:lnTo>
                    <a:pt x="174002" y="259181"/>
                  </a:lnTo>
                  <a:lnTo>
                    <a:pt x="232411" y="259181"/>
                  </a:lnTo>
                  <a:lnTo>
                    <a:pt x="229567" y="241960"/>
                  </a:lnTo>
                  <a:lnTo>
                    <a:pt x="207378" y="241960"/>
                  </a:lnTo>
                  <a:lnTo>
                    <a:pt x="207825" y="237515"/>
                  </a:lnTo>
                  <a:close/>
                </a:path>
                <a:path w="486409" h="486409">
                  <a:moveTo>
                    <a:pt x="411939" y="195033"/>
                  </a:moveTo>
                  <a:lnTo>
                    <a:pt x="406019" y="195033"/>
                  </a:lnTo>
                  <a:lnTo>
                    <a:pt x="447967" y="232435"/>
                  </a:lnTo>
                  <a:lnTo>
                    <a:pt x="447890" y="232829"/>
                  </a:lnTo>
                  <a:lnTo>
                    <a:pt x="447738" y="233222"/>
                  </a:lnTo>
                  <a:lnTo>
                    <a:pt x="447535" y="233565"/>
                  </a:lnTo>
                  <a:lnTo>
                    <a:pt x="389674" y="233565"/>
                  </a:lnTo>
                  <a:lnTo>
                    <a:pt x="387540" y="235711"/>
                  </a:lnTo>
                  <a:lnTo>
                    <a:pt x="387540" y="481203"/>
                  </a:lnTo>
                  <a:lnTo>
                    <a:pt x="391477" y="481203"/>
                  </a:lnTo>
                  <a:lnTo>
                    <a:pt x="391502" y="237858"/>
                  </a:lnTo>
                  <a:lnTo>
                    <a:pt x="391858" y="237502"/>
                  </a:lnTo>
                  <a:lnTo>
                    <a:pt x="449021" y="237502"/>
                  </a:lnTo>
                  <a:lnTo>
                    <a:pt x="450786" y="236296"/>
                  </a:lnTo>
                  <a:lnTo>
                    <a:pt x="452107" y="232829"/>
                  </a:lnTo>
                  <a:lnTo>
                    <a:pt x="452059" y="231952"/>
                  </a:lnTo>
                  <a:lnTo>
                    <a:pt x="451700" y="230492"/>
                  </a:lnTo>
                  <a:lnTo>
                    <a:pt x="411939" y="195033"/>
                  </a:lnTo>
                  <a:close/>
                </a:path>
                <a:path w="486409" h="486409">
                  <a:moveTo>
                    <a:pt x="486346" y="5143"/>
                  </a:moveTo>
                  <a:lnTo>
                    <a:pt x="481215" y="5143"/>
                  </a:lnTo>
                  <a:lnTo>
                    <a:pt x="481215" y="481203"/>
                  </a:lnTo>
                  <a:lnTo>
                    <a:pt x="486346" y="481203"/>
                  </a:lnTo>
                  <a:lnTo>
                    <a:pt x="486346" y="5143"/>
                  </a:lnTo>
                  <a:close/>
                </a:path>
                <a:path w="486409" h="486409">
                  <a:moveTo>
                    <a:pt x="243910" y="362902"/>
                  </a:moveTo>
                  <a:lnTo>
                    <a:pt x="224663" y="362902"/>
                  </a:lnTo>
                  <a:lnTo>
                    <a:pt x="225158" y="364528"/>
                  </a:lnTo>
                  <a:lnTo>
                    <a:pt x="225729" y="366179"/>
                  </a:lnTo>
                  <a:lnTo>
                    <a:pt x="226504" y="367817"/>
                  </a:lnTo>
                  <a:lnTo>
                    <a:pt x="230111" y="376339"/>
                  </a:lnTo>
                  <a:lnTo>
                    <a:pt x="248056" y="389509"/>
                  </a:lnTo>
                  <a:lnTo>
                    <a:pt x="250329" y="392582"/>
                  </a:lnTo>
                  <a:lnTo>
                    <a:pt x="251955" y="397751"/>
                  </a:lnTo>
                  <a:lnTo>
                    <a:pt x="253619" y="402678"/>
                  </a:lnTo>
                  <a:lnTo>
                    <a:pt x="233832" y="445477"/>
                  </a:lnTo>
                  <a:lnTo>
                    <a:pt x="227037" y="451586"/>
                  </a:lnTo>
                  <a:lnTo>
                    <a:pt x="243078" y="446620"/>
                  </a:lnTo>
                  <a:lnTo>
                    <a:pt x="268528" y="417779"/>
                  </a:lnTo>
                  <a:lnTo>
                    <a:pt x="270827" y="410400"/>
                  </a:lnTo>
                  <a:lnTo>
                    <a:pt x="258241" y="374142"/>
                  </a:lnTo>
                  <a:lnTo>
                    <a:pt x="244602" y="364147"/>
                  </a:lnTo>
                  <a:lnTo>
                    <a:pt x="243910" y="362902"/>
                  </a:lnTo>
                  <a:close/>
                </a:path>
                <a:path w="486409" h="486409">
                  <a:moveTo>
                    <a:pt x="274007" y="317220"/>
                  </a:moveTo>
                  <a:lnTo>
                    <a:pt x="207378" y="317220"/>
                  </a:lnTo>
                  <a:lnTo>
                    <a:pt x="199415" y="386257"/>
                  </a:lnTo>
                  <a:lnTo>
                    <a:pt x="224663" y="362902"/>
                  </a:lnTo>
                  <a:lnTo>
                    <a:pt x="243910" y="362902"/>
                  </a:lnTo>
                  <a:lnTo>
                    <a:pt x="242189" y="359803"/>
                  </a:lnTo>
                  <a:lnTo>
                    <a:pt x="240842" y="357632"/>
                  </a:lnTo>
                  <a:lnTo>
                    <a:pt x="239941" y="354825"/>
                  </a:lnTo>
                  <a:lnTo>
                    <a:pt x="239268" y="352450"/>
                  </a:lnTo>
                  <a:lnTo>
                    <a:pt x="239039" y="351510"/>
                  </a:lnTo>
                  <a:lnTo>
                    <a:pt x="238785" y="349821"/>
                  </a:lnTo>
                  <a:lnTo>
                    <a:pt x="274007" y="317220"/>
                  </a:lnTo>
                  <a:close/>
                </a:path>
                <a:path w="486409" h="486409">
                  <a:moveTo>
                    <a:pt x="186486" y="343700"/>
                  </a:moveTo>
                  <a:lnTo>
                    <a:pt x="165049" y="348246"/>
                  </a:lnTo>
                  <a:lnTo>
                    <a:pt x="187237" y="348246"/>
                  </a:lnTo>
                  <a:lnTo>
                    <a:pt x="186486" y="343700"/>
                  </a:lnTo>
                  <a:close/>
                </a:path>
                <a:path w="486409" h="486409">
                  <a:moveTo>
                    <a:pt x="232411" y="259181"/>
                  </a:moveTo>
                  <a:lnTo>
                    <a:pt x="174002" y="259181"/>
                  </a:lnTo>
                  <a:lnTo>
                    <a:pt x="186817" y="324446"/>
                  </a:lnTo>
                  <a:lnTo>
                    <a:pt x="207378" y="317220"/>
                  </a:lnTo>
                  <a:lnTo>
                    <a:pt x="274007" y="317220"/>
                  </a:lnTo>
                  <a:lnTo>
                    <a:pt x="291543" y="300990"/>
                  </a:lnTo>
                  <a:lnTo>
                    <a:pt x="239318" y="300990"/>
                  </a:lnTo>
                  <a:lnTo>
                    <a:pt x="232411" y="259181"/>
                  </a:lnTo>
                  <a:close/>
                </a:path>
                <a:path w="486409" h="486409">
                  <a:moveTo>
                    <a:pt x="388840" y="210934"/>
                  </a:moveTo>
                  <a:lnTo>
                    <a:pt x="249707" y="210934"/>
                  </a:lnTo>
                  <a:lnTo>
                    <a:pt x="239318" y="300990"/>
                  </a:lnTo>
                  <a:lnTo>
                    <a:pt x="291543" y="300990"/>
                  </a:lnTo>
                  <a:lnTo>
                    <a:pt x="388840" y="210934"/>
                  </a:lnTo>
                  <a:close/>
                </a:path>
                <a:path w="486409" h="486409">
                  <a:moveTo>
                    <a:pt x="228815" y="237413"/>
                  </a:moveTo>
                  <a:lnTo>
                    <a:pt x="207378" y="241960"/>
                  </a:lnTo>
                  <a:lnTo>
                    <a:pt x="229567" y="241960"/>
                  </a:lnTo>
                  <a:lnTo>
                    <a:pt x="228815" y="237413"/>
                  </a:lnTo>
                  <a:close/>
                </a:path>
                <a:path w="486409" h="486409">
                  <a:moveTo>
                    <a:pt x="243547" y="45923"/>
                  </a:moveTo>
                  <a:lnTo>
                    <a:pt x="242125" y="46202"/>
                  </a:lnTo>
                  <a:lnTo>
                    <a:pt x="241642" y="46202"/>
                  </a:lnTo>
                  <a:lnTo>
                    <a:pt x="240919" y="46507"/>
                  </a:lnTo>
                  <a:lnTo>
                    <a:pt x="240347" y="46799"/>
                  </a:lnTo>
                  <a:lnTo>
                    <a:pt x="35179" y="230530"/>
                  </a:lnTo>
                  <a:lnTo>
                    <a:pt x="34620" y="231952"/>
                  </a:lnTo>
                  <a:lnTo>
                    <a:pt x="34721" y="233400"/>
                  </a:lnTo>
                  <a:lnTo>
                    <a:pt x="34544" y="233553"/>
                  </a:lnTo>
                  <a:lnTo>
                    <a:pt x="34759" y="233553"/>
                  </a:lnTo>
                  <a:lnTo>
                    <a:pt x="34874" y="234391"/>
                  </a:lnTo>
                  <a:lnTo>
                    <a:pt x="35750" y="236664"/>
                  </a:lnTo>
                  <a:lnTo>
                    <a:pt x="37490" y="237858"/>
                  </a:lnTo>
                  <a:lnTo>
                    <a:pt x="207825" y="237515"/>
                  </a:lnTo>
                  <a:lnTo>
                    <a:pt x="208186" y="233921"/>
                  </a:lnTo>
                  <a:lnTo>
                    <a:pt x="39154" y="233921"/>
                  </a:lnTo>
                  <a:lnTo>
                    <a:pt x="38989" y="233768"/>
                  </a:lnTo>
                  <a:lnTo>
                    <a:pt x="38862" y="233616"/>
                  </a:lnTo>
                  <a:lnTo>
                    <a:pt x="208217" y="233616"/>
                  </a:lnTo>
                  <a:lnTo>
                    <a:pt x="216331" y="152895"/>
                  </a:lnTo>
                  <a:lnTo>
                    <a:pt x="364686" y="152895"/>
                  </a:lnTo>
                  <a:lnTo>
                    <a:pt x="245059" y="46215"/>
                  </a:lnTo>
                  <a:lnTo>
                    <a:pt x="242125" y="46202"/>
                  </a:lnTo>
                  <a:lnTo>
                    <a:pt x="241884" y="45986"/>
                  </a:lnTo>
                  <a:lnTo>
                    <a:pt x="243876" y="45986"/>
                  </a:lnTo>
                  <a:lnTo>
                    <a:pt x="243547" y="45923"/>
                  </a:lnTo>
                  <a:close/>
                </a:path>
                <a:path w="486409" h="486409">
                  <a:moveTo>
                    <a:pt x="208217" y="233616"/>
                  </a:moveTo>
                  <a:lnTo>
                    <a:pt x="38862" y="233616"/>
                  </a:lnTo>
                  <a:lnTo>
                    <a:pt x="53301" y="233832"/>
                  </a:lnTo>
                  <a:lnTo>
                    <a:pt x="39497" y="233921"/>
                  </a:lnTo>
                  <a:lnTo>
                    <a:pt x="208186" y="233921"/>
                  </a:lnTo>
                  <a:lnTo>
                    <a:pt x="208217" y="233616"/>
                  </a:lnTo>
                  <a:close/>
                </a:path>
                <a:path w="486409" h="486409">
                  <a:moveTo>
                    <a:pt x="364686" y="152895"/>
                  </a:moveTo>
                  <a:lnTo>
                    <a:pt x="216331" y="152895"/>
                  </a:lnTo>
                  <a:lnTo>
                    <a:pt x="229146" y="218147"/>
                  </a:lnTo>
                  <a:lnTo>
                    <a:pt x="249707" y="210934"/>
                  </a:lnTo>
                  <a:lnTo>
                    <a:pt x="388840" y="210934"/>
                  </a:lnTo>
                  <a:lnTo>
                    <a:pt x="406019" y="195033"/>
                  </a:lnTo>
                  <a:lnTo>
                    <a:pt x="411939" y="195033"/>
                  </a:lnTo>
                  <a:lnTo>
                    <a:pt x="364686" y="152895"/>
                  </a:lnTo>
                  <a:close/>
                </a:path>
              </a:pathLst>
            </a:custGeom>
            <a:solidFill>
              <a:srgbClr val="1B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-137" y="6120172"/>
            <a:ext cx="5546081" cy="2509705"/>
          </a:xfrm>
          <a:prstGeom prst="rect">
            <a:avLst/>
          </a:prstGeom>
          <a:solidFill>
            <a:srgbClr val="FFCB04"/>
          </a:solidFill>
        </p:spPr>
        <p:txBody>
          <a:bodyPr vert="horz" wrap="square" lIns="0" tIns="85196" rIns="0" bIns="0" rtlCol="0" anchor="t">
            <a:spAutoFit/>
          </a:bodyPr>
          <a:lstStyle/>
          <a:p>
            <a:pPr marL="142240" marR="461645">
              <a:lnSpc>
                <a:spcPct val="101899"/>
              </a:lnSpc>
              <a:spcBef>
                <a:spcPts val="671"/>
              </a:spcBef>
            </a:pPr>
            <a:endParaRPr lang="en-CA" b="1" spc="-100">
              <a:solidFill>
                <a:srgbClr val="1B3653"/>
              </a:solidFill>
              <a:latin typeface="Tahoma"/>
              <a:ea typeface="Tahoma"/>
              <a:cs typeface="Tahoma"/>
            </a:endParaRPr>
          </a:p>
          <a:p>
            <a:pPr marL="623888" marR="461645">
              <a:lnSpc>
                <a:spcPct val="101899"/>
              </a:lnSpc>
              <a:spcBef>
                <a:spcPts val="671"/>
              </a:spcBef>
            </a:pPr>
            <a:r>
              <a:rPr b="1" spc="-10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Target </a:t>
            </a:r>
            <a:r>
              <a:rPr b="1" spc="12">
                <a:solidFill>
                  <a:srgbClr val="1B3653"/>
                </a:solidFill>
                <a:latin typeface="Tahoma"/>
                <a:ea typeface="Tahoma"/>
                <a:cs typeface="Tahoma"/>
              </a:rPr>
              <a:t>GHG </a:t>
            </a:r>
            <a:r>
              <a:rPr b="1" spc="-67">
                <a:solidFill>
                  <a:srgbClr val="1B3653"/>
                </a:solidFill>
                <a:latin typeface="Tahoma"/>
                <a:ea typeface="Tahoma"/>
                <a:cs typeface="Tahoma"/>
              </a:rPr>
              <a:t>Avoidance </a:t>
            </a:r>
            <a:r>
              <a:rPr b="1" spc="-87">
                <a:solidFill>
                  <a:srgbClr val="1B3653"/>
                </a:solidFill>
                <a:latin typeface="Tahoma"/>
                <a:ea typeface="Tahoma"/>
                <a:cs typeface="Tahoma"/>
              </a:rPr>
              <a:t>from </a:t>
            </a:r>
            <a:r>
              <a:rPr b="1" spc="-25">
                <a:solidFill>
                  <a:srgbClr val="1B3653"/>
                </a:solidFill>
                <a:latin typeface="Tahoma"/>
                <a:ea typeface="Tahoma"/>
                <a:cs typeface="Tahoma"/>
              </a:rPr>
              <a:t>Designing </a:t>
            </a:r>
            <a:r>
              <a:rPr b="1" spc="-10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to </a:t>
            </a:r>
            <a:r>
              <a:rPr b="1" spc="-71">
                <a:solidFill>
                  <a:srgbClr val="1B3653"/>
                </a:solidFill>
                <a:latin typeface="Tahoma"/>
                <a:ea typeface="Tahoma"/>
                <a:cs typeface="Tahoma"/>
              </a:rPr>
              <a:t>New </a:t>
            </a:r>
            <a:r>
              <a:rPr lang="en-US" b="1" spc="-75">
                <a:solidFill>
                  <a:srgbClr val="1B3653"/>
                </a:solidFill>
                <a:latin typeface="Tahoma"/>
                <a:ea typeface="Tahoma"/>
                <a:cs typeface="Tahoma"/>
              </a:rPr>
              <a:t>Performance </a:t>
            </a:r>
            <a:r>
              <a:rPr b="1" spc="-75">
                <a:solidFill>
                  <a:srgbClr val="1B3653"/>
                </a:solidFill>
                <a:latin typeface="Tahoma"/>
                <a:ea typeface="Tahoma"/>
                <a:cs typeface="Tahoma"/>
              </a:rPr>
              <a:t> </a:t>
            </a:r>
            <a:r>
              <a:rPr b="1" spc="-33">
                <a:solidFill>
                  <a:srgbClr val="1B3653"/>
                </a:solidFill>
                <a:latin typeface="Tahoma"/>
                <a:ea typeface="Tahoma"/>
                <a:cs typeface="Tahoma"/>
              </a:rPr>
              <a:t>Standards</a:t>
            </a:r>
            <a:r>
              <a:rPr b="1" spc="-4">
                <a:solidFill>
                  <a:srgbClr val="1B3653"/>
                </a:solidFill>
                <a:latin typeface="Tahoma"/>
                <a:ea typeface="Tahoma"/>
                <a:cs typeface="Tahoma"/>
              </a:rPr>
              <a:t> </a:t>
            </a:r>
            <a:r>
              <a:rPr b="1" spc="21">
                <a:solidFill>
                  <a:srgbClr val="1B3653"/>
                </a:solidFill>
                <a:latin typeface="Tahoma"/>
                <a:ea typeface="Tahoma"/>
                <a:cs typeface="Tahoma"/>
              </a:rPr>
              <a:t>=</a:t>
            </a:r>
            <a:endParaRPr lang="en-US">
              <a:latin typeface="Tahoma"/>
              <a:ea typeface="Tahoma"/>
              <a:cs typeface="Tahoma"/>
            </a:endParaRPr>
          </a:p>
          <a:p>
            <a:pPr marL="623888">
              <a:spcBef>
                <a:spcPts val="42"/>
              </a:spcBef>
            </a:pPr>
            <a:endParaRPr sz="1792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23888" defTabSz="666723"/>
            <a:r>
              <a:rPr sz="3600" b="1" spc="-312">
                <a:solidFill>
                  <a:srgbClr val="1B3653"/>
                </a:solidFill>
                <a:latin typeface="Tahoma"/>
                <a:ea typeface="Tahoma"/>
                <a:cs typeface="Tahoma"/>
              </a:rPr>
              <a:t>8,325</a:t>
            </a:r>
            <a:endParaRPr sz="3600">
              <a:latin typeface="Tahoma"/>
              <a:ea typeface="Tahoma"/>
              <a:cs typeface="Tahoma"/>
            </a:endParaRPr>
          </a:p>
          <a:p>
            <a:pPr marL="623888" defTabSz="666723">
              <a:spcBef>
                <a:spcPts val="367"/>
              </a:spcBef>
            </a:pPr>
            <a:r>
              <a:rPr b="1" spc="-58">
                <a:solidFill>
                  <a:srgbClr val="1B3653"/>
                </a:solidFill>
                <a:latin typeface="Tahoma"/>
                <a:ea typeface="Tahoma"/>
                <a:cs typeface="Tahoma"/>
              </a:rPr>
              <a:t>Tonnes </a:t>
            </a:r>
            <a:r>
              <a:rPr b="1" spc="-62">
                <a:solidFill>
                  <a:srgbClr val="1B3653"/>
                </a:solidFill>
                <a:latin typeface="Tahoma"/>
                <a:ea typeface="Tahoma"/>
                <a:cs typeface="Tahoma"/>
              </a:rPr>
              <a:t>eCO</a:t>
            </a:r>
            <a:r>
              <a:rPr b="1" spc="-93" baseline="-31746">
                <a:solidFill>
                  <a:srgbClr val="1B3653"/>
                </a:solidFill>
                <a:latin typeface="Tahoma"/>
                <a:ea typeface="Tahoma"/>
                <a:cs typeface="Tahoma"/>
              </a:rPr>
              <a:t>2</a:t>
            </a:r>
            <a:r>
              <a:rPr b="1" spc="-62">
                <a:solidFill>
                  <a:srgbClr val="1B3653"/>
                </a:solidFill>
                <a:latin typeface="Tahoma"/>
                <a:ea typeface="Tahoma"/>
                <a:cs typeface="Tahoma"/>
              </a:rPr>
              <a:t>/</a:t>
            </a:r>
            <a:r>
              <a:rPr b="1" spc="25">
                <a:solidFill>
                  <a:srgbClr val="1B3653"/>
                </a:solidFill>
                <a:latin typeface="Tahoma"/>
                <a:ea typeface="Tahoma"/>
                <a:cs typeface="Tahoma"/>
              </a:rPr>
              <a:t> </a:t>
            </a:r>
            <a:r>
              <a:rPr b="1" spc="-75">
                <a:solidFill>
                  <a:srgbClr val="1B3653"/>
                </a:solidFill>
                <a:latin typeface="Tahoma"/>
                <a:ea typeface="Tahoma"/>
                <a:cs typeface="Tahoma"/>
              </a:rPr>
              <a:t>year</a:t>
            </a:r>
            <a:endParaRPr lang="en-CA" b="1" spc="-75">
              <a:solidFill>
                <a:srgbClr val="1B3653"/>
              </a:solidFill>
              <a:latin typeface="Tahoma"/>
              <a:ea typeface="Tahoma"/>
              <a:cs typeface="Tahoma"/>
            </a:endParaRPr>
          </a:p>
          <a:p>
            <a:pPr marL="147955" defTabSz="666723">
              <a:spcBef>
                <a:spcPts val="367"/>
              </a:spcBef>
            </a:pPr>
            <a:endParaRPr>
              <a:latin typeface="Tahoma"/>
              <a:ea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18801" y="1907704"/>
            <a:ext cx="5341362" cy="3116345"/>
          </a:xfrm>
          <a:prstGeom prst="rect">
            <a:avLst/>
          </a:prstGeom>
        </p:spPr>
        <p:txBody>
          <a:bodyPr vert="horz" wrap="square" lIns="0" tIns="5821" rIns="0" bIns="0" rtlCol="0" anchor="t">
            <a:spAutoFit/>
          </a:bodyPr>
          <a:lstStyle/>
          <a:p>
            <a:pPr marL="10160" marR="737870">
              <a:lnSpc>
                <a:spcPct val="101899"/>
              </a:lnSpc>
              <a:spcBef>
                <a:spcPts val="46"/>
              </a:spcBef>
            </a:pPr>
            <a:r>
              <a:rPr lang="en-CA" sz="2400" b="1" spc="-17">
                <a:solidFill>
                  <a:srgbClr val="1B3653"/>
                </a:solidFill>
                <a:latin typeface="Tahoma"/>
                <a:ea typeface="Tahoma"/>
                <a:cs typeface="Tahoma"/>
              </a:rPr>
              <a:t>UTM</a:t>
            </a:r>
            <a:endParaRPr lang="en-CA" sz="2400" b="1" spc="-79">
              <a:solidFill>
                <a:srgbClr val="1B3653"/>
              </a:solidFill>
              <a:latin typeface="Tahoma"/>
              <a:ea typeface="Tahoma"/>
              <a:cs typeface="Tahoma"/>
            </a:endParaRPr>
          </a:p>
          <a:p>
            <a:pPr marL="10160" marR="737870">
              <a:lnSpc>
                <a:spcPct val="101899"/>
              </a:lnSpc>
              <a:spcBef>
                <a:spcPts val="46"/>
              </a:spcBef>
            </a:pPr>
            <a:r>
              <a:rPr lang="en-CA" sz="2400" b="1" spc="-46">
                <a:solidFill>
                  <a:srgbClr val="1B3653"/>
                </a:solidFill>
                <a:latin typeface="Tahoma"/>
                <a:ea typeface="Tahoma"/>
                <a:cs typeface="Tahoma"/>
              </a:rPr>
              <a:t>New Science Building</a:t>
            </a:r>
            <a:endParaRPr lang="en-CA" sz="2400" spc="-8">
              <a:solidFill>
                <a:srgbClr val="1B3653"/>
              </a:solidFill>
              <a:latin typeface="Tahoma"/>
              <a:ea typeface="Tahoma"/>
              <a:cs typeface="Tahoma"/>
            </a:endParaRPr>
          </a:p>
          <a:p>
            <a:pPr marL="248285" indent="-237490">
              <a:spcBef>
                <a:spcPts val="1117"/>
              </a:spcBef>
              <a:buFont typeface="Arial" panose="020B0604020202020204" pitchFamily="34" charset="0"/>
              <a:buChar char="•"/>
            </a:pPr>
            <a:r>
              <a:rPr lang="en-CA" sz="2400" spc="-17">
                <a:solidFill>
                  <a:srgbClr val="1B3653"/>
                </a:solidFill>
                <a:latin typeface="Tahoma"/>
                <a:ea typeface="Tahoma"/>
                <a:cs typeface="Tahoma"/>
              </a:rPr>
              <a:t>The UTM Science Building will be one of the most energy-efficient biological and chemical research laboratory buildings in the world— modelled to use 65 per cent less energy than a conventional building. </a:t>
            </a:r>
            <a:endParaRPr lang="en-US" sz="2400">
              <a:latin typeface="Tahoma"/>
              <a:ea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56866" y="511253"/>
            <a:ext cx="7513013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pc="-100">
                <a:latin typeface="Trebuchet MS" panose="020B0603020202020204" pitchFamily="34" charset="0"/>
              </a:rPr>
              <a:t>Consume:</a:t>
            </a:r>
            <a:r>
              <a:rPr spc="-521">
                <a:latin typeface="Trebuchet MS" panose="020B0603020202020204" pitchFamily="34" charset="0"/>
              </a:rPr>
              <a:t> </a:t>
            </a:r>
            <a:r>
              <a:rPr b="0">
                <a:latin typeface="Trebuchet MS" panose="020B0603020202020204" pitchFamily="34" charset="0"/>
                <a:cs typeface="Trade Gothic LT Std"/>
              </a:rPr>
              <a:t>Reduced Consumption</a:t>
            </a:r>
            <a:endParaRPr>
              <a:latin typeface="Trebuchet MS" panose="020B0603020202020204" pitchFamily="34" charset="0"/>
              <a:cs typeface="Trade Gothic LT St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704520" y="1462113"/>
            <a:ext cx="320146" cy="222779"/>
          </a:xfrm>
          <a:custGeom>
            <a:avLst/>
            <a:gdLst/>
            <a:ahLst/>
            <a:cxnLst/>
            <a:rect l="l" t="t" r="r" b="b"/>
            <a:pathLst>
              <a:path w="384175" h="267334">
                <a:moveTo>
                  <a:pt x="248577" y="51854"/>
                </a:moveTo>
                <a:lnTo>
                  <a:pt x="135242" y="51854"/>
                </a:lnTo>
                <a:lnTo>
                  <a:pt x="135242" y="152819"/>
                </a:lnTo>
                <a:lnTo>
                  <a:pt x="91125" y="169854"/>
                </a:lnTo>
                <a:lnTo>
                  <a:pt x="52943" y="195433"/>
                </a:lnTo>
                <a:lnTo>
                  <a:pt x="22099" y="228271"/>
                </a:lnTo>
                <a:lnTo>
                  <a:pt x="0" y="267081"/>
                </a:lnTo>
                <a:lnTo>
                  <a:pt x="383819" y="267081"/>
                </a:lnTo>
                <a:lnTo>
                  <a:pt x="361725" y="228271"/>
                </a:lnTo>
                <a:lnTo>
                  <a:pt x="330881" y="195433"/>
                </a:lnTo>
                <a:lnTo>
                  <a:pt x="292695" y="169854"/>
                </a:lnTo>
                <a:lnTo>
                  <a:pt x="248577" y="152819"/>
                </a:lnTo>
                <a:lnTo>
                  <a:pt x="248577" y="51854"/>
                </a:lnTo>
                <a:close/>
              </a:path>
              <a:path w="384175" h="267334">
                <a:moveTo>
                  <a:pt x="201510" y="0"/>
                </a:moveTo>
                <a:lnTo>
                  <a:pt x="182295" y="0"/>
                </a:lnTo>
                <a:lnTo>
                  <a:pt x="182295" y="51854"/>
                </a:lnTo>
                <a:lnTo>
                  <a:pt x="201510" y="51854"/>
                </a:lnTo>
                <a:lnTo>
                  <a:pt x="2015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9" name="object 19"/>
          <p:cNvSpPr/>
          <p:nvPr/>
        </p:nvSpPr>
        <p:spPr>
          <a:xfrm>
            <a:off x="9751530" y="1702349"/>
            <a:ext cx="235606" cy="113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3" name="object 7"/>
          <p:cNvSpPr/>
          <p:nvPr/>
        </p:nvSpPr>
        <p:spPr>
          <a:xfrm>
            <a:off x="685800" y="1151620"/>
            <a:ext cx="7863840" cy="0"/>
          </a:xfrm>
          <a:custGeom>
            <a:avLst/>
            <a:gdLst/>
            <a:ahLst/>
            <a:cxnLst/>
            <a:rect l="l" t="t" r="r" b="b"/>
            <a:pathLst>
              <a:path w="6171565">
                <a:moveTo>
                  <a:pt x="0" y="0"/>
                </a:moveTo>
                <a:lnTo>
                  <a:pt x="6171374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TextBox 14"/>
          <p:cNvSpPr txBox="1"/>
          <p:nvPr/>
        </p:nvSpPr>
        <p:spPr>
          <a:xfrm>
            <a:off x="623042" y="2859935"/>
            <a:ext cx="5070350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400" spc="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building energy performance standard for Fall 2019</a:t>
            </a:r>
          </a:p>
          <a:p>
            <a:pPr marL="285739" indent="-285739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400" spc="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new standard will ensure advanced energy, carbon, wellbeing, and sustainability performance</a:t>
            </a:r>
            <a:endParaRPr lang="en-US" sz="2400">
              <a:latin typeface="Tahoma"/>
              <a:cs typeface="Tahoma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797B484F-C2B0-451B-A95C-4765F52CBEBA}"/>
              </a:ext>
            </a:extLst>
          </p:cNvPr>
          <p:cNvSpPr txBox="1"/>
          <p:nvPr/>
        </p:nvSpPr>
        <p:spPr>
          <a:xfrm>
            <a:off x="686382" y="1571718"/>
            <a:ext cx="4807131" cy="1288217"/>
          </a:xfrm>
          <a:prstGeom prst="rect">
            <a:avLst/>
          </a:prstGeom>
        </p:spPr>
        <p:txBody>
          <a:bodyPr vert="horz" wrap="square" lIns="0" tIns="5821" rIns="0" bIns="0" rtlCol="0" anchor="t">
            <a:spAutoFit/>
          </a:bodyPr>
          <a:lstStyle/>
          <a:p>
            <a:pPr marL="10160" marR="3810">
              <a:lnSpc>
                <a:spcPct val="101899"/>
              </a:lnSpc>
              <a:spcBef>
                <a:spcPts val="46"/>
              </a:spcBef>
            </a:pPr>
            <a:r>
              <a:rPr sz="2800" b="1" spc="-29">
                <a:solidFill>
                  <a:srgbClr val="1B3653"/>
                </a:solidFill>
                <a:latin typeface="Tahoma"/>
                <a:ea typeface="Tahoma"/>
                <a:cs typeface="Tahoma"/>
              </a:rPr>
              <a:t>Enhancing </a:t>
            </a:r>
            <a:r>
              <a:rPr lang="en-US" sz="2800" b="1" spc="-29">
                <a:solidFill>
                  <a:srgbClr val="1B3653"/>
                </a:solidFill>
                <a:latin typeface="Tahoma"/>
                <a:ea typeface="Tahoma"/>
                <a:cs typeface="Tahoma"/>
              </a:rPr>
              <a:t>Building Energy Performance </a:t>
            </a:r>
            <a:r>
              <a:rPr lang="en-US" sz="2800" b="1" spc="-25">
                <a:solidFill>
                  <a:srgbClr val="1B3653"/>
                </a:solidFill>
                <a:latin typeface="Tahoma"/>
                <a:ea typeface="Tahoma"/>
                <a:cs typeface="Tahoma"/>
              </a:rPr>
              <a:t>Design </a:t>
            </a:r>
            <a:endParaRPr lang="en-US" sz="2800" b="1" spc="-67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160" marR="3810">
              <a:lnSpc>
                <a:spcPct val="101899"/>
              </a:lnSpc>
              <a:spcBef>
                <a:spcPts val="46"/>
              </a:spcBef>
            </a:pPr>
            <a:r>
              <a:rPr sz="2800" b="1" spc="-33">
                <a:solidFill>
                  <a:srgbClr val="1B3653"/>
                </a:solidFill>
                <a:latin typeface="Tahoma"/>
                <a:ea typeface="Tahoma"/>
                <a:cs typeface="Tahoma"/>
              </a:rPr>
              <a:t>Standards</a:t>
            </a:r>
            <a:endParaRPr lang="en-US" sz="2800" b="1" spc="-67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b="11291"/>
          <a:stretch/>
        </p:blipFill>
        <p:spPr>
          <a:xfrm>
            <a:off x="6067501" y="5521143"/>
            <a:ext cx="5514899" cy="310873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63BF5D-3BDC-E046-A385-7EA13E3AE6B2}"/>
              </a:ext>
            </a:extLst>
          </p:cNvPr>
          <p:cNvGrpSpPr/>
          <p:nvPr/>
        </p:nvGrpSpPr>
        <p:grpSpPr>
          <a:xfrm>
            <a:off x="767408" y="215516"/>
            <a:ext cx="824400" cy="824400"/>
            <a:chOff x="476935" y="1055214"/>
            <a:chExt cx="405341" cy="405341"/>
          </a:xfrm>
        </p:grpSpPr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2D01CCEF-E5B3-194F-A58F-50631FB030E3}"/>
                </a:ext>
              </a:extLst>
            </p:cNvPr>
            <p:cNvSpPr/>
            <p:nvPr/>
          </p:nvSpPr>
          <p:spPr>
            <a:xfrm>
              <a:off x="703796" y="1313585"/>
              <a:ext cx="82283" cy="1179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1795BF5E-6D52-4E4F-98FA-D32BFD462390}"/>
                </a:ext>
              </a:extLst>
            </p:cNvPr>
            <p:cNvSpPr/>
            <p:nvPr/>
          </p:nvSpPr>
          <p:spPr>
            <a:xfrm>
              <a:off x="476935" y="1055214"/>
              <a:ext cx="405341" cy="405341"/>
            </a:xfrm>
            <a:custGeom>
              <a:avLst/>
              <a:gdLst/>
              <a:ahLst/>
              <a:cxnLst/>
              <a:rect l="l" t="t" r="r" b="b"/>
              <a:pathLst>
                <a:path w="486409" h="486409">
                  <a:moveTo>
                    <a:pt x="485203" y="0"/>
                  </a:moveTo>
                  <a:lnTo>
                    <a:pt x="1155" y="0"/>
                  </a:lnTo>
                  <a:lnTo>
                    <a:pt x="0" y="1155"/>
                  </a:lnTo>
                  <a:lnTo>
                    <a:pt x="0" y="485190"/>
                  </a:lnTo>
                  <a:lnTo>
                    <a:pt x="1155" y="486346"/>
                  </a:lnTo>
                  <a:lnTo>
                    <a:pt x="485203" y="486346"/>
                  </a:lnTo>
                  <a:lnTo>
                    <a:pt x="486346" y="485190"/>
                  </a:lnTo>
                  <a:lnTo>
                    <a:pt x="486346" y="481203"/>
                  </a:lnTo>
                  <a:lnTo>
                    <a:pt x="5143" y="481203"/>
                  </a:lnTo>
                  <a:lnTo>
                    <a:pt x="5143" y="5143"/>
                  </a:lnTo>
                  <a:lnTo>
                    <a:pt x="486346" y="5143"/>
                  </a:lnTo>
                  <a:lnTo>
                    <a:pt x="486346" y="1155"/>
                  </a:lnTo>
                  <a:lnTo>
                    <a:pt x="485203" y="0"/>
                  </a:lnTo>
                  <a:close/>
                </a:path>
                <a:path w="486409" h="486409">
                  <a:moveTo>
                    <a:pt x="207825" y="237515"/>
                  </a:moveTo>
                  <a:lnTo>
                    <a:pt x="94615" y="237515"/>
                  </a:lnTo>
                  <a:lnTo>
                    <a:pt x="94742" y="237528"/>
                  </a:lnTo>
                  <a:lnTo>
                    <a:pt x="95110" y="237667"/>
                  </a:lnTo>
                  <a:lnTo>
                    <a:pt x="95453" y="238048"/>
                  </a:lnTo>
                  <a:lnTo>
                    <a:pt x="95453" y="481203"/>
                  </a:lnTo>
                  <a:lnTo>
                    <a:pt x="99390" y="481203"/>
                  </a:lnTo>
                  <a:lnTo>
                    <a:pt x="99390" y="478840"/>
                  </a:lnTo>
                  <a:lnTo>
                    <a:pt x="194297" y="390994"/>
                  </a:lnTo>
                  <a:lnTo>
                    <a:pt x="187237" y="348246"/>
                  </a:lnTo>
                  <a:lnTo>
                    <a:pt x="165049" y="348246"/>
                  </a:lnTo>
                  <a:lnTo>
                    <a:pt x="174002" y="259181"/>
                  </a:lnTo>
                  <a:lnTo>
                    <a:pt x="232411" y="259181"/>
                  </a:lnTo>
                  <a:lnTo>
                    <a:pt x="229567" y="241960"/>
                  </a:lnTo>
                  <a:lnTo>
                    <a:pt x="207378" y="241960"/>
                  </a:lnTo>
                  <a:lnTo>
                    <a:pt x="207825" y="237515"/>
                  </a:lnTo>
                  <a:close/>
                </a:path>
                <a:path w="486409" h="486409">
                  <a:moveTo>
                    <a:pt x="411939" y="195033"/>
                  </a:moveTo>
                  <a:lnTo>
                    <a:pt x="406019" y="195033"/>
                  </a:lnTo>
                  <a:lnTo>
                    <a:pt x="447967" y="232435"/>
                  </a:lnTo>
                  <a:lnTo>
                    <a:pt x="447890" y="232829"/>
                  </a:lnTo>
                  <a:lnTo>
                    <a:pt x="447738" y="233222"/>
                  </a:lnTo>
                  <a:lnTo>
                    <a:pt x="447535" y="233565"/>
                  </a:lnTo>
                  <a:lnTo>
                    <a:pt x="389674" y="233565"/>
                  </a:lnTo>
                  <a:lnTo>
                    <a:pt x="387540" y="235711"/>
                  </a:lnTo>
                  <a:lnTo>
                    <a:pt x="387540" y="481203"/>
                  </a:lnTo>
                  <a:lnTo>
                    <a:pt x="391477" y="481203"/>
                  </a:lnTo>
                  <a:lnTo>
                    <a:pt x="391502" y="237858"/>
                  </a:lnTo>
                  <a:lnTo>
                    <a:pt x="391858" y="237502"/>
                  </a:lnTo>
                  <a:lnTo>
                    <a:pt x="449021" y="237502"/>
                  </a:lnTo>
                  <a:lnTo>
                    <a:pt x="450786" y="236296"/>
                  </a:lnTo>
                  <a:lnTo>
                    <a:pt x="452107" y="232829"/>
                  </a:lnTo>
                  <a:lnTo>
                    <a:pt x="452059" y="231952"/>
                  </a:lnTo>
                  <a:lnTo>
                    <a:pt x="451700" y="230492"/>
                  </a:lnTo>
                  <a:lnTo>
                    <a:pt x="411939" y="195033"/>
                  </a:lnTo>
                  <a:close/>
                </a:path>
                <a:path w="486409" h="486409">
                  <a:moveTo>
                    <a:pt x="486346" y="5143"/>
                  </a:moveTo>
                  <a:lnTo>
                    <a:pt x="481215" y="5143"/>
                  </a:lnTo>
                  <a:lnTo>
                    <a:pt x="481215" y="481203"/>
                  </a:lnTo>
                  <a:lnTo>
                    <a:pt x="486346" y="481203"/>
                  </a:lnTo>
                  <a:lnTo>
                    <a:pt x="486346" y="5143"/>
                  </a:lnTo>
                  <a:close/>
                </a:path>
                <a:path w="486409" h="486409">
                  <a:moveTo>
                    <a:pt x="243910" y="362902"/>
                  </a:moveTo>
                  <a:lnTo>
                    <a:pt x="224663" y="362902"/>
                  </a:lnTo>
                  <a:lnTo>
                    <a:pt x="225158" y="364528"/>
                  </a:lnTo>
                  <a:lnTo>
                    <a:pt x="225729" y="366179"/>
                  </a:lnTo>
                  <a:lnTo>
                    <a:pt x="226504" y="367817"/>
                  </a:lnTo>
                  <a:lnTo>
                    <a:pt x="230111" y="376339"/>
                  </a:lnTo>
                  <a:lnTo>
                    <a:pt x="248056" y="389509"/>
                  </a:lnTo>
                  <a:lnTo>
                    <a:pt x="250329" y="392582"/>
                  </a:lnTo>
                  <a:lnTo>
                    <a:pt x="251955" y="397751"/>
                  </a:lnTo>
                  <a:lnTo>
                    <a:pt x="253619" y="402678"/>
                  </a:lnTo>
                  <a:lnTo>
                    <a:pt x="233832" y="445477"/>
                  </a:lnTo>
                  <a:lnTo>
                    <a:pt x="227037" y="451586"/>
                  </a:lnTo>
                  <a:lnTo>
                    <a:pt x="243078" y="446620"/>
                  </a:lnTo>
                  <a:lnTo>
                    <a:pt x="268528" y="417779"/>
                  </a:lnTo>
                  <a:lnTo>
                    <a:pt x="270827" y="410400"/>
                  </a:lnTo>
                  <a:lnTo>
                    <a:pt x="258241" y="374142"/>
                  </a:lnTo>
                  <a:lnTo>
                    <a:pt x="244602" y="364147"/>
                  </a:lnTo>
                  <a:lnTo>
                    <a:pt x="243910" y="362902"/>
                  </a:lnTo>
                  <a:close/>
                </a:path>
                <a:path w="486409" h="486409">
                  <a:moveTo>
                    <a:pt x="274007" y="317220"/>
                  </a:moveTo>
                  <a:lnTo>
                    <a:pt x="207378" y="317220"/>
                  </a:lnTo>
                  <a:lnTo>
                    <a:pt x="199415" y="386257"/>
                  </a:lnTo>
                  <a:lnTo>
                    <a:pt x="224663" y="362902"/>
                  </a:lnTo>
                  <a:lnTo>
                    <a:pt x="243910" y="362902"/>
                  </a:lnTo>
                  <a:lnTo>
                    <a:pt x="242189" y="359803"/>
                  </a:lnTo>
                  <a:lnTo>
                    <a:pt x="240842" y="357632"/>
                  </a:lnTo>
                  <a:lnTo>
                    <a:pt x="239941" y="354825"/>
                  </a:lnTo>
                  <a:lnTo>
                    <a:pt x="239268" y="352450"/>
                  </a:lnTo>
                  <a:lnTo>
                    <a:pt x="239039" y="351510"/>
                  </a:lnTo>
                  <a:lnTo>
                    <a:pt x="238785" y="349821"/>
                  </a:lnTo>
                  <a:lnTo>
                    <a:pt x="274007" y="317220"/>
                  </a:lnTo>
                  <a:close/>
                </a:path>
                <a:path w="486409" h="486409">
                  <a:moveTo>
                    <a:pt x="186486" y="343700"/>
                  </a:moveTo>
                  <a:lnTo>
                    <a:pt x="165049" y="348246"/>
                  </a:lnTo>
                  <a:lnTo>
                    <a:pt x="187237" y="348246"/>
                  </a:lnTo>
                  <a:lnTo>
                    <a:pt x="186486" y="343700"/>
                  </a:lnTo>
                  <a:close/>
                </a:path>
                <a:path w="486409" h="486409">
                  <a:moveTo>
                    <a:pt x="232411" y="259181"/>
                  </a:moveTo>
                  <a:lnTo>
                    <a:pt x="174002" y="259181"/>
                  </a:lnTo>
                  <a:lnTo>
                    <a:pt x="186817" y="324446"/>
                  </a:lnTo>
                  <a:lnTo>
                    <a:pt x="207378" y="317220"/>
                  </a:lnTo>
                  <a:lnTo>
                    <a:pt x="274007" y="317220"/>
                  </a:lnTo>
                  <a:lnTo>
                    <a:pt x="291543" y="300990"/>
                  </a:lnTo>
                  <a:lnTo>
                    <a:pt x="239318" y="300990"/>
                  </a:lnTo>
                  <a:lnTo>
                    <a:pt x="232411" y="259181"/>
                  </a:lnTo>
                  <a:close/>
                </a:path>
                <a:path w="486409" h="486409">
                  <a:moveTo>
                    <a:pt x="388840" y="210934"/>
                  </a:moveTo>
                  <a:lnTo>
                    <a:pt x="249707" y="210934"/>
                  </a:lnTo>
                  <a:lnTo>
                    <a:pt x="239318" y="300990"/>
                  </a:lnTo>
                  <a:lnTo>
                    <a:pt x="291543" y="300990"/>
                  </a:lnTo>
                  <a:lnTo>
                    <a:pt x="388840" y="210934"/>
                  </a:lnTo>
                  <a:close/>
                </a:path>
                <a:path w="486409" h="486409">
                  <a:moveTo>
                    <a:pt x="228815" y="237413"/>
                  </a:moveTo>
                  <a:lnTo>
                    <a:pt x="207378" y="241960"/>
                  </a:lnTo>
                  <a:lnTo>
                    <a:pt x="229567" y="241960"/>
                  </a:lnTo>
                  <a:lnTo>
                    <a:pt x="228815" y="237413"/>
                  </a:lnTo>
                  <a:close/>
                </a:path>
                <a:path w="486409" h="486409">
                  <a:moveTo>
                    <a:pt x="243547" y="45923"/>
                  </a:moveTo>
                  <a:lnTo>
                    <a:pt x="242125" y="46202"/>
                  </a:lnTo>
                  <a:lnTo>
                    <a:pt x="241642" y="46202"/>
                  </a:lnTo>
                  <a:lnTo>
                    <a:pt x="240919" y="46507"/>
                  </a:lnTo>
                  <a:lnTo>
                    <a:pt x="240347" y="46799"/>
                  </a:lnTo>
                  <a:lnTo>
                    <a:pt x="35179" y="230530"/>
                  </a:lnTo>
                  <a:lnTo>
                    <a:pt x="34620" y="231952"/>
                  </a:lnTo>
                  <a:lnTo>
                    <a:pt x="34721" y="233400"/>
                  </a:lnTo>
                  <a:lnTo>
                    <a:pt x="34544" y="233553"/>
                  </a:lnTo>
                  <a:lnTo>
                    <a:pt x="34759" y="233553"/>
                  </a:lnTo>
                  <a:lnTo>
                    <a:pt x="34874" y="234391"/>
                  </a:lnTo>
                  <a:lnTo>
                    <a:pt x="35750" y="236664"/>
                  </a:lnTo>
                  <a:lnTo>
                    <a:pt x="37490" y="237858"/>
                  </a:lnTo>
                  <a:lnTo>
                    <a:pt x="207825" y="237515"/>
                  </a:lnTo>
                  <a:lnTo>
                    <a:pt x="208186" y="233921"/>
                  </a:lnTo>
                  <a:lnTo>
                    <a:pt x="39154" y="233921"/>
                  </a:lnTo>
                  <a:lnTo>
                    <a:pt x="38989" y="233768"/>
                  </a:lnTo>
                  <a:lnTo>
                    <a:pt x="38862" y="233616"/>
                  </a:lnTo>
                  <a:lnTo>
                    <a:pt x="208217" y="233616"/>
                  </a:lnTo>
                  <a:lnTo>
                    <a:pt x="216331" y="152895"/>
                  </a:lnTo>
                  <a:lnTo>
                    <a:pt x="364686" y="152895"/>
                  </a:lnTo>
                  <a:lnTo>
                    <a:pt x="245059" y="46215"/>
                  </a:lnTo>
                  <a:lnTo>
                    <a:pt x="242125" y="46202"/>
                  </a:lnTo>
                  <a:lnTo>
                    <a:pt x="241884" y="45986"/>
                  </a:lnTo>
                  <a:lnTo>
                    <a:pt x="243876" y="45986"/>
                  </a:lnTo>
                  <a:lnTo>
                    <a:pt x="243547" y="45923"/>
                  </a:lnTo>
                  <a:close/>
                </a:path>
                <a:path w="486409" h="486409">
                  <a:moveTo>
                    <a:pt x="208217" y="233616"/>
                  </a:moveTo>
                  <a:lnTo>
                    <a:pt x="38862" y="233616"/>
                  </a:lnTo>
                  <a:lnTo>
                    <a:pt x="53301" y="233832"/>
                  </a:lnTo>
                  <a:lnTo>
                    <a:pt x="39497" y="233921"/>
                  </a:lnTo>
                  <a:lnTo>
                    <a:pt x="208186" y="233921"/>
                  </a:lnTo>
                  <a:lnTo>
                    <a:pt x="208217" y="233616"/>
                  </a:lnTo>
                  <a:close/>
                </a:path>
                <a:path w="486409" h="486409">
                  <a:moveTo>
                    <a:pt x="364686" y="152895"/>
                  </a:moveTo>
                  <a:lnTo>
                    <a:pt x="216331" y="152895"/>
                  </a:lnTo>
                  <a:lnTo>
                    <a:pt x="229146" y="218147"/>
                  </a:lnTo>
                  <a:lnTo>
                    <a:pt x="249707" y="210934"/>
                  </a:lnTo>
                  <a:lnTo>
                    <a:pt x="388840" y="210934"/>
                  </a:lnTo>
                  <a:lnTo>
                    <a:pt x="406019" y="195033"/>
                  </a:lnTo>
                  <a:lnTo>
                    <a:pt x="411939" y="195033"/>
                  </a:lnTo>
                  <a:lnTo>
                    <a:pt x="364686" y="152895"/>
                  </a:lnTo>
                  <a:close/>
                </a:path>
              </a:pathLst>
            </a:custGeom>
            <a:solidFill>
              <a:srgbClr val="1B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15964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9704520" y="1462113"/>
            <a:ext cx="320146" cy="222779"/>
          </a:xfrm>
          <a:custGeom>
            <a:avLst/>
            <a:gdLst/>
            <a:ahLst/>
            <a:cxnLst/>
            <a:rect l="l" t="t" r="r" b="b"/>
            <a:pathLst>
              <a:path w="384175" h="267334">
                <a:moveTo>
                  <a:pt x="248577" y="51854"/>
                </a:moveTo>
                <a:lnTo>
                  <a:pt x="135242" y="51854"/>
                </a:lnTo>
                <a:lnTo>
                  <a:pt x="135242" y="152819"/>
                </a:lnTo>
                <a:lnTo>
                  <a:pt x="91125" y="169854"/>
                </a:lnTo>
                <a:lnTo>
                  <a:pt x="52943" y="195433"/>
                </a:lnTo>
                <a:lnTo>
                  <a:pt x="22099" y="228271"/>
                </a:lnTo>
                <a:lnTo>
                  <a:pt x="0" y="267081"/>
                </a:lnTo>
                <a:lnTo>
                  <a:pt x="383819" y="267081"/>
                </a:lnTo>
                <a:lnTo>
                  <a:pt x="361725" y="228271"/>
                </a:lnTo>
                <a:lnTo>
                  <a:pt x="330881" y="195433"/>
                </a:lnTo>
                <a:lnTo>
                  <a:pt x="292695" y="169854"/>
                </a:lnTo>
                <a:lnTo>
                  <a:pt x="248577" y="152819"/>
                </a:lnTo>
                <a:lnTo>
                  <a:pt x="248577" y="51854"/>
                </a:lnTo>
                <a:close/>
              </a:path>
              <a:path w="384175" h="267334">
                <a:moveTo>
                  <a:pt x="201510" y="0"/>
                </a:moveTo>
                <a:lnTo>
                  <a:pt x="182295" y="0"/>
                </a:lnTo>
                <a:lnTo>
                  <a:pt x="182295" y="51854"/>
                </a:lnTo>
                <a:lnTo>
                  <a:pt x="201510" y="51854"/>
                </a:lnTo>
                <a:lnTo>
                  <a:pt x="2015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9" name="object 19"/>
          <p:cNvSpPr/>
          <p:nvPr/>
        </p:nvSpPr>
        <p:spPr>
          <a:xfrm>
            <a:off x="9751530" y="1702349"/>
            <a:ext cx="235606" cy="113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2" name="object 7"/>
          <p:cNvSpPr/>
          <p:nvPr/>
        </p:nvSpPr>
        <p:spPr>
          <a:xfrm>
            <a:off x="685800" y="1151620"/>
            <a:ext cx="7863840" cy="0"/>
          </a:xfrm>
          <a:custGeom>
            <a:avLst/>
            <a:gdLst/>
            <a:ahLst/>
            <a:cxnLst/>
            <a:rect l="l" t="t" r="r" b="b"/>
            <a:pathLst>
              <a:path w="6171565">
                <a:moveTo>
                  <a:pt x="0" y="0"/>
                </a:moveTo>
                <a:lnTo>
                  <a:pt x="6171374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4" name="object 16"/>
          <p:cNvSpPr txBox="1">
            <a:spLocks noGrp="1"/>
          </p:cNvSpPr>
          <p:nvPr>
            <p:ph type="title"/>
          </p:nvPr>
        </p:nvSpPr>
        <p:spPr>
          <a:xfrm>
            <a:off x="1756866" y="511253"/>
            <a:ext cx="7513013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pc="-100">
                <a:latin typeface="Trebuchet MS" panose="020B0603020202020204" pitchFamily="34" charset="0"/>
              </a:rPr>
              <a:t>Consume:</a:t>
            </a:r>
            <a:r>
              <a:rPr spc="-521">
                <a:latin typeface="Trebuchet MS" panose="020B0603020202020204" pitchFamily="34" charset="0"/>
              </a:rPr>
              <a:t> </a:t>
            </a:r>
            <a:r>
              <a:rPr b="0">
                <a:latin typeface="Trebuchet MS" panose="020B0603020202020204" pitchFamily="34" charset="0"/>
                <a:cs typeface="Trade Gothic LT Std"/>
              </a:rPr>
              <a:t>Reduced Consumption</a:t>
            </a:r>
            <a:endParaRPr>
              <a:latin typeface="Trebuchet MS" panose="020B0603020202020204" pitchFamily="34" charset="0"/>
              <a:cs typeface="Trade Gothic LT Std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5528754" y="4325666"/>
            <a:ext cx="5919218" cy="399075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endParaRPr sz="1500">
              <a:latin typeface="Trebuchet MS"/>
              <a:cs typeface="Trebuchet MS"/>
            </a:endParaRPr>
          </a:p>
          <a:p>
            <a:pPr marL="353483" marR="4233" indent="-342900">
              <a:lnSpc>
                <a:spcPct val="113599"/>
              </a:lnSpc>
              <a:spcBef>
                <a:spcPts val="1133"/>
              </a:spcBef>
              <a:buFont typeface="Arial" panose="020B0604020202020204" pitchFamily="34" charset="0"/>
              <a:buChar char="•"/>
            </a:pPr>
            <a:r>
              <a:rPr lang="en-CA" sz="2400" spc="-50">
                <a:solidFill>
                  <a:srgbClr val="1B3653"/>
                </a:solidFill>
                <a:latin typeface="Tahoma"/>
                <a:cs typeface="Tahoma"/>
              </a:rPr>
              <a:t>R</a:t>
            </a:r>
            <a:r>
              <a:rPr sz="2400" spc="-4" err="1">
                <a:solidFill>
                  <a:srgbClr val="1B3653"/>
                </a:solidFill>
                <a:latin typeface="Tahoma"/>
                <a:cs typeface="Tahoma"/>
              </a:rPr>
              <a:t>eplacing</a:t>
            </a:r>
            <a:r>
              <a:rPr sz="2400" spc="-4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z="2400" spc="-17">
                <a:solidFill>
                  <a:srgbClr val="1B3653"/>
                </a:solidFill>
                <a:latin typeface="Tahoma"/>
                <a:cs typeface="Tahoma"/>
              </a:rPr>
              <a:t>interior </a:t>
            </a:r>
            <a:r>
              <a:rPr sz="2400" spc="-4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sz="2400" spc="-25">
                <a:solidFill>
                  <a:srgbClr val="1B3653"/>
                </a:solidFill>
                <a:latin typeface="Tahoma"/>
                <a:cs typeface="Tahoma"/>
              </a:rPr>
              <a:t>exterior </a:t>
            </a:r>
            <a:r>
              <a:rPr sz="2400" spc="-12">
                <a:solidFill>
                  <a:srgbClr val="1B3653"/>
                </a:solidFill>
                <a:latin typeface="Tahoma"/>
                <a:cs typeface="Tahoma"/>
              </a:rPr>
              <a:t>lights </a:t>
            </a:r>
            <a:r>
              <a:rPr sz="2400" spc="-29">
                <a:solidFill>
                  <a:srgbClr val="1B3653"/>
                </a:solidFill>
                <a:latin typeface="Tahoma"/>
                <a:cs typeface="Tahoma"/>
              </a:rPr>
              <a:t>with </a:t>
            </a:r>
            <a:r>
              <a:rPr sz="2400" spc="-25">
                <a:solidFill>
                  <a:srgbClr val="1B3653"/>
                </a:solidFill>
                <a:latin typeface="Tahoma"/>
                <a:cs typeface="Tahoma"/>
              </a:rPr>
              <a:t>far </a:t>
            </a:r>
            <a:r>
              <a:rPr sz="2400" spc="-21">
                <a:solidFill>
                  <a:srgbClr val="1B3653"/>
                </a:solidFill>
                <a:latin typeface="Tahoma"/>
                <a:cs typeface="Tahoma"/>
              </a:rPr>
              <a:t>more </a:t>
            </a:r>
            <a:r>
              <a:rPr sz="2400" spc="-12">
                <a:solidFill>
                  <a:srgbClr val="1B3653"/>
                </a:solidFill>
                <a:latin typeface="Tahoma"/>
                <a:cs typeface="Tahoma"/>
              </a:rPr>
              <a:t>efficient </a:t>
            </a:r>
            <a:r>
              <a:rPr sz="2400" spc="-4">
                <a:solidFill>
                  <a:srgbClr val="1B3653"/>
                </a:solidFill>
                <a:latin typeface="Tahoma"/>
                <a:cs typeface="Tahoma"/>
              </a:rPr>
              <a:t>LEDs </a:t>
            </a:r>
            <a:endParaRPr lang="en-CA" sz="2400" spc="-4">
              <a:solidFill>
                <a:srgbClr val="1B3653"/>
              </a:solidFill>
              <a:latin typeface="Tahoma"/>
              <a:cs typeface="Tahoma"/>
            </a:endParaRPr>
          </a:p>
          <a:p>
            <a:pPr marL="353483" marR="4233" indent="-342900">
              <a:lnSpc>
                <a:spcPct val="113599"/>
              </a:lnSpc>
              <a:spcBef>
                <a:spcPts val="1133"/>
              </a:spcBef>
              <a:buFont typeface="Arial" panose="020B0604020202020204" pitchFamily="34" charset="0"/>
              <a:buChar char="•"/>
            </a:pPr>
            <a:r>
              <a:rPr lang="en-CA" sz="2400" spc="-17">
                <a:solidFill>
                  <a:srgbClr val="1B3653"/>
                </a:solidFill>
                <a:latin typeface="Tahoma"/>
                <a:cs typeface="Tahoma"/>
              </a:rPr>
              <a:t>Savings of about </a:t>
            </a:r>
            <a:r>
              <a:rPr sz="2400" spc="12">
                <a:solidFill>
                  <a:srgbClr val="1B3653"/>
                </a:solidFill>
                <a:latin typeface="Tahoma"/>
                <a:cs typeface="Tahoma"/>
              </a:rPr>
              <a:t>40 </a:t>
            </a:r>
            <a:r>
              <a:rPr sz="2400" spc="-12">
                <a:solidFill>
                  <a:srgbClr val="1B3653"/>
                </a:solidFill>
                <a:latin typeface="Tahoma"/>
                <a:cs typeface="Tahoma"/>
              </a:rPr>
              <a:t>per </a:t>
            </a:r>
            <a:r>
              <a:rPr sz="2400" spc="-8">
                <a:solidFill>
                  <a:srgbClr val="1B3653"/>
                </a:solidFill>
                <a:latin typeface="Tahoma"/>
                <a:cs typeface="Tahoma"/>
              </a:rPr>
              <a:t>cent </a:t>
            </a:r>
            <a:r>
              <a:rPr sz="2400" spc="-33">
                <a:solidFill>
                  <a:srgbClr val="1B3653"/>
                </a:solidFill>
                <a:latin typeface="Tahoma"/>
                <a:cs typeface="Tahoma"/>
              </a:rPr>
              <a:t>of </a:t>
            </a:r>
            <a:r>
              <a:rPr sz="2400" spc="-21">
                <a:solidFill>
                  <a:srgbClr val="1B3653"/>
                </a:solidFill>
                <a:latin typeface="Tahoma"/>
                <a:cs typeface="Tahoma"/>
              </a:rPr>
              <a:t>the </a:t>
            </a:r>
            <a:r>
              <a:rPr sz="2400" spc="-8">
                <a:solidFill>
                  <a:srgbClr val="1B3653"/>
                </a:solidFill>
                <a:latin typeface="Tahoma"/>
                <a:cs typeface="Tahoma"/>
              </a:rPr>
              <a:t>electricity costs</a:t>
            </a:r>
            <a:r>
              <a:rPr lang="en-CA" sz="2400" spc="-8">
                <a:solidFill>
                  <a:srgbClr val="1B3653"/>
                </a:solidFill>
                <a:latin typeface="Tahoma"/>
                <a:cs typeface="Tahoma"/>
              </a:rPr>
              <a:t>, which are reinvested in more conservation projects</a:t>
            </a:r>
            <a:r>
              <a:rPr sz="2400">
                <a:solidFill>
                  <a:srgbClr val="1B3653"/>
                </a:solidFill>
                <a:latin typeface="Tahoma"/>
                <a:cs typeface="Tahoma"/>
              </a:rPr>
              <a:t> </a:t>
            </a:r>
            <a:endParaRPr lang="en-CA" sz="2400">
              <a:solidFill>
                <a:srgbClr val="1B3653"/>
              </a:solidFill>
              <a:latin typeface="Tahoma"/>
              <a:cs typeface="Tahoma"/>
            </a:endParaRPr>
          </a:p>
          <a:p>
            <a:pPr marL="353483" marR="4233" indent="-342900">
              <a:lnSpc>
                <a:spcPct val="113599"/>
              </a:lnSpc>
              <a:spcBef>
                <a:spcPts val="1133"/>
              </a:spcBef>
              <a:buFont typeface="Arial" panose="020B0604020202020204" pitchFamily="34" charset="0"/>
              <a:buChar char="•"/>
            </a:pPr>
            <a:r>
              <a:rPr lang="en-CA" sz="2400" spc="-21">
                <a:solidFill>
                  <a:srgbClr val="1B3653"/>
                </a:solidFill>
                <a:latin typeface="Tahoma"/>
                <a:cs typeface="Tahoma"/>
              </a:rPr>
              <a:t>Wellbeing benefits: Quality </a:t>
            </a:r>
            <a:r>
              <a:rPr lang="en-CA" sz="2400" spc="-17">
                <a:solidFill>
                  <a:srgbClr val="1B3653"/>
                </a:solidFill>
                <a:latin typeface="Tahoma"/>
                <a:cs typeface="Tahoma"/>
              </a:rPr>
              <a:t>lighting </a:t>
            </a:r>
            <a:r>
              <a:rPr lang="en-CA" sz="2400">
                <a:solidFill>
                  <a:srgbClr val="1B3653"/>
                </a:solidFill>
                <a:latin typeface="Tahoma"/>
                <a:cs typeface="Tahoma"/>
              </a:rPr>
              <a:t>is </a:t>
            </a:r>
            <a:r>
              <a:rPr lang="en-CA" sz="2400" spc="-8">
                <a:solidFill>
                  <a:srgbClr val="1B3653"/>
                </a:solidFill>
                <a:latin typeface="Tahoma"/>
                <a:cs typeface="Tahoma"/>
              </a:rPr>
              <a:t>an </a:t>
            </a:r>
            <a:r>
              <a:rPr lang="en-CA" sz="2400" spc="-17">
                <a:solidFill>
                  <a:srgbClr val="1B3653"/>
                </a:solidFill>
                <a:latin typeface="Tahoma"/>
                <a:cs typeface="Tahoma"/>
              </a:rPr>
              <a:t>important</a:t>
            </a:r>
            <a:r>
              <a:rPr lang="en-CA" sz="2400" spc="-54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CA" sz="2400">
                <a:solidFill>
                  <a:srgbClr val="1B3653"/>
                </a:solidFill>
                <a:latin typeface="Tahoma"/>
                <a:cs typeface="Tahoma"/>
              </a:rPr>
              <a:t>influence </a:t>
            </a:r>
            <a:r>
              <a:rPr lang="en-CA" sz="2400" spc="-17">
                <a:solidFill>
                  <a:srgbClr val="1B3653"/>
                </a:solidFill>
                <a:latin typeface="Tahoma"/>
                <a:cs typeface="Tahoma"/>
              </a:rPr>
              <a:t>on </a:t>
            </a:r>
            <a:r>
              <a:rPr lang="en-CA" sz="2400" spc="-8">
                <a:solidFill>
                  <a:srgbClr val="1B3653"/>
                </a:solidFill>
                <a:latin typeface="Tahoma"/>
                <a:cs typeface="Tahoma"/>
              </a:rPr>
              <a:t>high performance </a:t>
            </a:r>
            <a:r>
              <a:rPr lang="en-CA" sz="2400" spc="-29">
                <a:solidFill>
                  <a:srgbClr val="1B3653"/>
                </a:solidFill>
                <a:latin typeface="Tahoma"/>
                <a:cs typeface="Tahoma"/>
              </a:rPr>
              <a:t>work </a:t>
            </a:r>
            <a:r>
              <a:rPr lang="en-CA" sz="2400" spc="-4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lang="en-CA" sz="2400" spc="-12">
                <a:solidFill>
                  <a:srgbClr val="1B3653"/>
                </a:solidFill>
                <a:latin typeface="Tahoma"/>
                <a:cs typeface="Tahoma"/>
              </a:rPr>
              <a:t>learning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A5F65D-736B-0C40-8FF6-32A481176A0E}"/>
              </a:ext>
            </a:extLst>
          </p:cNvPr>
          <p:cNvGrpSpPr/>
          <p:nvPr/>
        </p:nvGrpSpPr>
        <p:grpSpPr>
          <a:xfrm>
            <a:off x="5584389" y="3342964"/>
            <a:ext cx="1233731" cy="1229036"/>
            <a:chOff x="6518453" y="2554020"/>
            <a:chExt cx="416983" cy="415396"/>
          </a:xfrm>
        </p:grpSpPr>
        <p:sp>
          <p:nvSpPr>
            <p:cNvPr id="16" name="object 17"/>
            <p:cNvSpPr/>
            <p:nvPr/>
          </p:nvSpPr>
          <p:spPr>
            <a:xfrm>
              <a:off x="6518453" y="2554020"/>
              <a:ext cx="416983" cy="415396"/>
            </a:xfrm>
            <a:custGeom>
              <a:avLst/>
              <a:gdLst/>
              <a:ahLst/>
              <a:cxnLst/>
              <a:rect l="l" t="t" r="r" b="b"/>
              <a:pathLst>
                <a:path w="500379" h="498475">
                  <a:moveTo>
                    <a:pt x="500341" y="498348"/>
                  </a:moveTo>
                  <a:lnTo>
                    <a:pt x="0" y="498348"/>
                  </a:lnTo>
                  <a:lnTo>
                    <a:pt x="0" y="0"/>
                  </a:lnTo>
                  <a:lnTo>
                    <a:pt x="500341" y="0"/>
                  </a:lnTo>
                  <a:lnTo>
                    <a:pt x="500341" y="49834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18"/>
            <p:cNvSpPr/>
            <p:nvPr/>
          </p:nvSpPr>
          <p:spPr>
            <a:xfrm>
              <a:off x="6567005" y="2555632"/>
              <a:ext cx="320146" cy="222779"/>
            </a:xfrm>
            <a:custGeom>
              <a:avLst/>
              <a:gdLst/>
              <a:ahLst/>
              <a:cxnLst/>
              <a:rect l="l" t="t" r="r" b="b"/>
              <a:pathLst>
                <a:path w="384175" h="267334">
                  <a:moveTo>
                    <a:pt x="248577" y="51854"/>
                  </a:moveTo>
                  <a:lnTo>
                    <a:pt x="135242" y="51854"/>
                  </a:lnTo>
                  <a:lnTo>
                    <a:pt x="135242" y="152819"/>
                  </a:lnTo>
                  <a:lnTo>
                    <a:pt x="91125" y="169854"/>
                  </a:lnTo>
                  <a:lnTo>
                    <a:pt x="52943" y="195433"/>
                  </a:lnTo>
                  <a:lnTo>
                    <a:pt x="22099" y="228271"/>
                  </a:lnTo>
                  <a:lnTo>
                    <a:pt x="0" y="267081"/>
                  </a:lnTo>
                  <a:lnTo>
                    <a:pt x="383819" y="267081"/>
                  </a:lnTo>
                  <a:lnTo>
                    <a:pt x="361725" y="228271"/>
                  </a:lnTo>
                  <a:lnTo>
                    <a:pt x="330881" y="195433"/>
                  </a:lnTo>
                  <a:lnTo>
                    <a:pt x="292695" y="169854"/>
                  </a:lnTo>
                  <a:lnTo>
                    <a:pt x="248577" y="152819"/>
                  </a:lnTo>
                  <a:lnTo>
                    <a:pt x="248577" y="51854"/>
                  </a:lnTo>
                  <a:close/>
                </a:path>
                <a:path w="384175" h="267334">
                  <a:moveTo>
                    <a:pt x="201510" y="0"/>
                  </a:moveTo>
                  <a:lnTo>
                    <a:pt x="182295" y="0"/>
                  </a:lnTo>
                  <a:lnTo>
                    <a:pt x="182295" y="51854"/>
                  </a:lnTo>
                  <a:lnTo>
                    <a:pt x="201510" y="51854"/>
                  </a:lnTo>
                  <a:lnTo>
                    <a:pt x="2015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" name="object 19"/>
            <p:cNvSpPr/>
            <p:nvPr/>
          </p:nvSpPr>
          <p:spPr>
            <a:xfrm>
              <a:off x="6614015" y="2795869"/>
              <a:ext cx="235606" cy="1135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7" name="object 8"/>
          <p:cNvSpPr txBox="1"/>
          <p:nvPr/>
        </p:nvSpPr>
        <p:spPr>
          <a:xfrm>
            <a:off x="7411285" y="1818767"/>
            <a:ext cx="4084513" cy="2753233"/>
          </a:xfrm>
          <a:prstGeom prst="rect">
            <a:avLst/>
          </a:prstGeom>
          <a:solidFill>
            <a:srgbClr val="FFCB04"/>
          </a:solidFill>
        </p:spPr>
        <p:txBody>
          <a:bodyPr vert="horz" wrap="square" lIns="0" tIns="85196" rIns="0" bIns="0" rtlCol="0">
            <a:spAutoFit/>
          </a:bodyPr>
          <a:lstStyle/>
          <a:p>
            <a:pPr marL="142869" marR="302671">
              <a:lnSpc>
                <a:spcPct val="101899"/>
              </a:lnSpc>
              <a:spcBef>
                <a:spcPts val="671"/>
              </a:spcBef>
            </a:pPr>
            <a:endParaRPr lang="en-CA" b="1" spc="-100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2869" marR="302671">
              <a:lnSpc>
                <a:spcPct val="101899"/>
              </a:lnSpc>
              <a:spcBef>
                <a:spcPts val="671"/>
              </a:spcBef>
            </a:pPr>
            <a:r>
              <a:rPr b="1" spc="-1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</a:t>
            </a:r>
            <a:r>
              <a:rPr b="1" spc="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GHG  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</a:t>
            </a:r>
            <a:r>
              <a:rPr b="1" spc="-8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 </a:t>
            </a:r>
            <a:r>
              <a:rPr b="1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Lighting </a:t>
            </a:r>
            <a:r>
              <a:rPr b="1" spc="-7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Retrofits</a:t>
            </a:r>
            <a:r>
              <a:rPr b="1" spc="-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spcBef>
                <a:spcPts val="21"/>
              </a:spcBef>
            </a:pPr>
            <a:endParaRPr sz="1958">
              <a:latin typeface="Times New Roman"/>
              <a:cs typeface="Times New Roman"/>
            </a:endParaRPr>
          </a:p>
          <a:p>
            <a:pPr marL="1130300" algn="ctr"/>
            <a:r>
              <a:rPr sz="3600" b="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1,000</a:t>
            </a:r>
            <a:endParaRPr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8125" algn="ctr">
              <a:spcBef>
                <a:spcPts val="200"/>
              </a:spcBef>
            </a:pPr>
            <a:r>
              <a:rPr b="1" spc="-5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 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b="1" spc="-68" baseline="-317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b="1" spc="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7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 lang="en-CA" b="1" spc="-75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8125" algn="ctr">
              <a:spcBef>
                <a:spcPts val="200"/>
              </a:spcBef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33072" b="15800"/>
          <a:stretch/>
        </p:blipFill>
        <p:spPr>
          <a:xfrm>
            <a:off x="587388" y="1904680"/>
            <a:ext cx="4680520" cy="68437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163BF5D-3BDC-E046-A385-7EA13E3AE6B2}"/>
              </a:ext>
            </a:extLst>
          </p:cNvPr>
          <p:cNvGrpSpPr/>
          <p:nvPr/>
        </p:nvGrpSpPr>
        <p:grpSpPr>
          <a:xfrm>
            <a:off x="767408" y="215516"/>
            <a:ext cx="824400" cy="824400"/>
            <a:chOff x="476935" y="1055214"/>
            <a:chExt cx="405341" cy="405341"/>
          </a:xfrm>
        </p:grpSpPr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2D01CCEF-E5B3-194F-A58F-50631FB030E3}"/>
                </a:ext>
              </a:extLst>
            </p:cNvPr>
            <p:cNvSpPr/>
            <p:nvPr/>
          </p:nvSpPr>
          <p:spPr>
            <a:xfrm>
              <a:off x="703796" y="1313585"/>
              <a:ext cx="82283" cy="1179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1795BF5E-6D52-4E4F-98FA-D32BFD462390}"/>
                </a:ext>
              </a:extLst>
            </p:cNvPr>
            <p:cNvSpPr/>
            <p:nvPr/>
          </p:nvSpPr>
          <p:spPr>
            <a:xfrm>
              <a:off x="476935" y="1055214"/>
              <a:ext cx="405341" cy="405341"/>
            </a:xfrm>
            <a:custGeom>
              <a:avLst/>
              <a:gdLst/>
              <a:ahLst/>
              <a:cxnLst/>
              <a:rect l="l" t="t" r="r" b="b"/>
              <a:pathLst>
                <a:path w="486409" h="486409">
                  <a:moveTo>
                    <a:pt x="485203" y="0"/>
                  </a:moveTo>
                  <a:lnTo>
                    <a:pt x="1155" y="0"/>
                  </a:lnTo>
                  <a:lnTo>
                    <a:pt x="0" y="1155"/>
                  </a:lnTo>
                  <a:lnTo>
                    <a:pt x="0" y="485190"/>
                  </a:lnTo>
                  <a:lnTo>
                    <a:pt x="1155" y="486346"/>
                  </a:lnTo>
                  <a:lnTo>
                    <a:pt x="485203" y="486346"/>
                  </a:lnTo>
                  <a:lnTo>
                    <a:pt x="486346" y="485190"/>
                  </a:lnTo>
                  <a:lnTo>
                    <a:pt x="486346" y="481203"/>
                  </a:lnTo>
                  <a:lnTo>
                    <a:pt x="5143" y="481203"/>
                  </a:lnTo>
                  <a:lnTo>
                    <a:pt x="5143" y="5143"/>
                  </a:lnTo>
                  <a:lnTo>
                    <a:pt x="486346" y="5143"/>
                  </a:lnTo>
                  <a:lnTo>
                    <a:pt x="486346" y="1155"/>
                  </a:lnTo>
                  <a:lnTo>
                    <a:pt x="485203" y="0"/>
                  </a:lnTo>
                  <a:close/>
                </a:path>
                <a:path w="486409" h="486409">
                  <a:moveTo>
                    <a:pt x="207825" y="237515"/>
                  </a:moveTo>
                  <a:lnTo>
                    <a:pt x="94615" y="237515"/>
                  </a:lnTo>
                  <a:lnTo>
                    <a:pt x="94742" y="237528"/>
                  </a:lnTo>
                  <a:lnTo>
                    <a:pt x="95110" y="237667"/>
                  </a:lnTo>
                  <a:lnTo>
                    <a:pt x="95453" y="238048"/>
                  </a:lnTo>
                  <a:lnTo>
                    <a:pt x="95453" y="481203"/>
                  </a:lnTo>
                  <a:lnTo>
                    <a:pt x="99390" y="481203"/>
                  </a:lnTo>
                  <a:lnTo>
                    <a:pt x="99390" y="478840"/>
                  </a:lnTo>
                  <a:lnTo>
                    <a:pt x="194297" y="390994"/>
                  </a:lnTo>
                  <a:lnTo>
                    <a:pt x="187237" y="348246"/>
                  </a:lnTo>
                  <a:lnTo>
                    <a:pt x="165049" y="348246"/>
                  </a:lnTo>
                  <a:lnTo>
                    <a:pt x="174002" y="259181"/>
                  </a:lnTo>
                  <a:lnTo>
                    <a:pt x="232411" y="259181"/>
                  </a:lnTo>
                  <a:lnTo>
                    <a:pt x="229567" y="241960"/>
                  </a:lnTo>
                  <a:lnTo>
                    <a:pt x="207378" y="241960"/>
                  </a:lnTo>
                  <a:lnTo>
                    <a:pt x="207825" y="237515"/>
                  </a:lnTo>
                  <a:close/>
                </a:path>
                <a:path w="486409" h="486409">
                  <a:moveTo>
                    <a:pt x="411939" y="195033"/>
                  </a:moveTo>
                  <a:lnTo>
                    <a:pt x="406019" y="195033"/>
                  </a:lnTo>
                  <a:lnTo>
                    <a:pt x="447967" y="232435"/>
                  </a:lnTo>
                  <a:lnTo>
                    <a:pt x="447890" y="232829"/>
                  </a:lnTo>
                  <a:lnTo>
                    <a:pt x="447738" y="233222"/>
                  </a:lnTo>
                  <a:lnTo>
                    <a:pt x="447535" y="233565"/>
                  </a:lnTo>
                  <a:lnTo>
                    <a:pt x="389674" y="233565"/>
                  </a:lnTo>
                  <a:lnTo>
                    <a:pt x="387540" y="235711"/>
                  </a:lnTo>
                  <a:lnTo>
                    <a:pt x="387540" y="481203"/>
                  </a:lnTo>
                  <a:lnTo>
                    <a:pt x="391477" y="481203"/>
                  </a:lnTo>
                  <a:lnTo>
                    <a:pt x="391502" y="237858"/>
                  </a:lnTo>
                  <a:lnTo>
                    <a:pt x="391858" y="237502"/>
                  </a:lnTo>
                  <a:lnTo>
                    <a:pt x="449021" y="237502"/>
                  </a:lnTo>
                  <a:lnTo>
                    <a:pt x="450786" y="236296"/>
                  </a:lnTo>
                  <a:lnTo>
                    <a:pt x="452107" y="232829"/>
                  </a:lnTo>
                  <a:lnTo>
                    <a:pt x="452059" y="231952"/>
                  </a:lnTo>
                  <a:lnTo>
                    <a:pt x="451700" y="230492"/>
                  </a:lnTo>
                  <a:lnTo>
                    <a:pt x="411939" y="195033"/>
                  </a:lnTo>
                  <a:close/>
                </a:path>
                <a:path w="486409" h="486409">
                  <a:moveTo>
                    <a:pt x="486346" y="5143"/>
                  </a:moveTo>
                  <a:lnTo>
                    <a:pt x="481215" y="5143"/>
                  </a:lnTo>
                  <a:lnTo>
                    <a:pt x="481215" y="481203"/>
                  </a:lnTo>
                  <a:lnTo>
                    <a:pt x="486346" y="481203"/>
                  </a:lnTo>
                  <a:lnTo>
                    <a:pt x="486346" y="5143"/>
                  </a:lnTo>
                  <a:close/>
                </a:path>
                <a:path w="486409" h="486409">
                  <a:moveTo>
                    <a:pt x="243910" y="362902"/>
                  </a:moveTo>
                  <a:lnTo>
                    <a:pt x="224663" y="362902"/>
                  </a:lnTo>
                  <a:lnTo>
                    <a:pt x="225158" y="364528"/>
                  </a:lnTo>
                  <a:lnTo>
                    <a:pt x="225729" y="366179"/>
                  </a:lnTo>
                  <a:lnTo>
                    <a:pt x="226504" y="367817"/>
                  </a:lnTo>
                  <a:lnTo>
                    <a:pt x="230111" y="376339"/>
                  </a:lnTo>
                  <a:lnTo>
                    <a:pt x="248056" y="389509"/>
                  </a:lnTo>
                  <a:lnTo>
                    <a:pt x="250329" y="392582"/>
                  </a:lnTo>
                  <a:lnTo>
                    <a:pt x="251955" y="397751"/>
                  </a:lnTo>
                  <a:lnTo>
                    <a:pt x="253619" y="402678"/>
                  </a:lnTo>
                  <a:lnTo>
                    <a:pt x="233832" y="445477"/>
                  </a:lnTo>
                  <a:lnTo>
                    <a:pt x="227037" y="451586"/>
                  </a:lnTo>
                  <a:lnTo>
                    <a:pt x="243078" y="446620"/>
                  </a:lnTo>
                  <a:lnTo>
                    <a:pt x="268528" y="417779"/>
                  </a:lnTo>
                  <a:lnTo>
                    <a:pt x="270827" y="410400"/>
                  </a:lnTo>
                  <a:lnTo>
                    <a:pt x="258241" y="374142"/>
                  </a:lnTo>
                  <a:lnTo>
                    <a:pt x="244602" y="364147"/>
                  </a:lnTo>
                  <a:lnTo>
                    <a:pt x="243910" y="362902"/>
                  </a:lnTo>
                  <a:close/>
                </a:path>
                <a:path w="486409" h="486409">
                  <a:moveTo>
                    <a:pt x="274007" y="317220"/>
                  </a:moveTo>
                  <a:lnTo>
                    <a:pt x="207378" y="317220"/>
                  </a:lnTo>
                  <a:lnTo>
                    <a:pt x="199415" y="386257"/>
                  </a:lnTo>
                  <a:lnTo>
                    <a:pt x="224663" y="362902"/>
                  </a:lnTo>
                  <a:lnTo>
                    <a:pt x="243910" y="362902"/>
                  </a:lnTo>
                  <a:lnTo>
                    <a:pt x="242189" y="359803"/>
                  </a:lnTo>
                  <a:lnTo>
                    <a:pt x="240842" y="357632"/>
                  </a:lnTo>
                  <a:lnTo>
                    <a:pt x="239941" y="354825"/>
                  </a:lnTo>
                  <a:lnTo>
                    <a:pt x="239268" y="352450"/>
                  </a:lnTo>
                  <a:lnTo>
                    <a:pt x="239039" y="351510"/>
                  </a:lnTo>
                  <a:lnTo>
                    <a:pt x="238785" y="349821"/>
                  </a:lnTo>
                  <a:lnTo>
                    <a:pt x="274007" y="317220"/>
                  </a:lnTo>
                  <a:close/>
                </a:path>
                <a:path w="486409" h="486409">
                  <a:moveTo>
                    <a:pt x="186486" y="343700"/>
                  </a:moveTo>
                  <a:lnTo>
                    <a:pt x="165049" y="348246"/>
                  </a:lnTo>
                  <a:lnTo>
                    <a:pt x="187237" y="348246"/>
                  </a:lnTo>
                  <a:lnTo>
                    <a:pt x="186486" y="343700"/>
                  </a:lnTo>
                  <a:close/>
                </a:path>
                <a:path w="486409" h="486409">
                  <a:moveTo>
                    <a:pt x="232411" y="259181"/>
                  </a:moveTo>
                  <a:lnTo>
                    <a:pt x="174002" y="259181"/>
                  </a:lnTo>
                  <a:lnTo>
                    <a:pt x="186817" y="324446"/>
                  </a:lnTo>
                  <a:lnTo>
                    <a:pt x="207378" y="317220"/>
                  </a:lnTo>
                  <a:lnTo>
                    <a:pt x="274007" y="317220"/>
                  </a:lnTo>
                  <a:lnTo>
                    <a:pt x="291543" y="300990"/>
                  </a:lnTo>
                  <a:lnTo>
                    <a:pt x="239318" y="300990"/>
                  </a:lnTo>
                  <a:lnTo>
                    <a:pt x="232411" y="259181"/>
                  </a:lnTo>
                  <a:close/>
                </a:path>
                <a:path w="486409" h="486409">
                  <a:moveTo>
                    <a:pt x="388840" y="210934"/>
                  </a:moveTo>
                  <a:lnTo>
                    <a:pt x="249707" y="210934"/>
                  </a:lnTo>
                  <a:lnTo>
                    <a:pt x="239318" y="300990"/>
                  </a:lnTo>
                  <a:lnTo>
                    <a:pt x="291543" y="300990"/>
                  </a:lnTo>
                  <a:lnTo>
                    <a:pt x="388840" y="210934"/>
                  </a:lnTo>
                  <a:close/>
                </a:path>
                <a:path w="486409" h="486409">
                  <a:moveTo>
                    <a:pt x="228815" y="237413"/>
                  </a:moveTo>
                  <a:lnTo>
                    <a:pt x="207378" y="241960"/>
                  </a:lnTo>
                  <a:lnTo>
                    <a:pt x="229567" y="241960"/>
                  </a:lnTo>
                  <a:lnTo>
                    <a:pt x="228815" y="237413"/>
                  </a:lnTo>
                  <a:close/>
                </a:path>
                <a:path w="486409" h="486409">
                  <a:moveTo>
                    <a:pt x="243547" y="45923"/>
                  </a:moveTo>
                  <a:lnTo>
                    <a:pt x="242125" y="46202"/>
                  </a:lnTo>
                  <a:lnTo>
                    <a:pt x="241642" y="46202"/>
                  </a:lnTo>
                  <a:lnTo>
                    <a:pt x="240919" y="46507"/>
                  </a:lnTo>
                  <a:lnTo>
                    <a:pt x="240347" y="46799"/>
                  </a:lnTo>
                  <a:lnTo>
                    <a:pt x="35179" y="230530"/>
                  </a:lnTo>
                  <a:lnTo>
                    <a:pt x="34620" y="231952"/>
                  </a:lnTo>
                  <a:lnTo>
                    <a:pt x="34721" y="233400"/>
                  </a:lnTo>
                  <a:lnTo>
                    <a:pt x="34544" y="233553"/>
                  </a:lnTo>
                  <a:lnTo>
                    <a:pt x="34759" y="233553"/>
                  </a:lnTo>
                  <a:lnTo>
                    <a:pt x="34874" y="234391"/>
                  </a:lnTo>
                  <a:lnTo>
                    <a:pt x="35750" y="236664"/>
                  </a:lnTo>
                  <a:lnTo>
                    <a:pt x="37490" y="237858"/>
                  </a:lnTo>
                  <a:lnTo>
                    <a:pt x="207825" y="237515"/>
                  </a:lnTo>
                  <a:lnTo>
                    <a:pt x="208186" y="233921"/>
                  </a:lnTo>
                  <a:lnTo>
                    <a:pt x="39154" y="233921"/>
                  </a:lnTo>
                  <a:lnTo>
                    <a:pt x="38989" y="233768"/>
                  </a:lnTo>
                  <a:lnTo>
                    <a:pt x="38862" y="233616"/>
                  </a:lnTo>
                  <a:lnTo>
                    <a:pt x="208217" y="233616"/>
                  </a:lnTo>
                  <a:lnTo>
                    <a:pt x="216331" y="152895"/>
                  </a:lnTo>
                  <a:lnTo>
                    <a:pt x="364686" y="152895"/>
                  </a:lnTo>
                  <a:lnTo>
                    <a:pt x="245059" y="46215"/>
                  </a:lnTo>
                  <a:lnTo>
                    <a:pt x="242125" y="46202"/>
                  </a:lnTo>
                  <a:lnTo>
                    <a:pt x="241884" y="45986"/>
                  </a:lnTo>
                  <a:lnTo>
                    <a:pt x="243876" y="45986"/>
                  </a:lnTo>
                  <a:lnTo>
                    <a:pt x="243547" y="45923"/>
                  </a:lnTo>
                  <a:close/>
                </a:path>
                <a:path w="486409" h="486409">
                  <a:moveTo>
                    <a:pt x="208217" y="233616"/>
                  </a:moveTo>
                  <a:lnTo>
                    <a:pt x="38862" y="233616"/>
                  </a:lnTo>
                  <a:lnTo>
                    <a:pt x="53301" y="233832"/>
                  </a:lnTo>
                  <a:lnTo>
                    <a:pt x="39497" y="233921"/>
                  </a:lnTo>
                  <a:lnTo>
                    <a:pt x="208186" y="233921"/>
                  </a:lnTo>
                  <a:lnTo>
                    <a:pt x="208217" y="233616"/>
                  </a:lnTo>
                  <a:close/>
                </a:path>
                <a:path w="486409" h="486409">
                  <a:moveTo>
                    <a:pt x="364686" y="152895"/>
                  </a:moveTo>
                  <a:lnTo>
                    <a:pt x="216331" y="152895"/>
                  </a:lnTo>
                  <a:lnTo>
                    <a:pt x="229146" y="218147"/>
                  </a:lnTo>
                  <a:lnTo>
                    <a:pt x="249707" y="210934"/>
                  </a:lnTo>
                  <a:lnTo>
                    <a:pt x="388840" y="210934"/>
                  </a:lnTo>
                  <a:lnTo>
                    <a:pt x="406019" y="195033"/>
                  </a:lnTo>
                  <a:lnTo>
                    <a:pt x="411939" y="195033"/>
                  </a:lnTo>
                  <a:lnTo>
                    <a:pt x="364686" y="152895"/>
                  </a:lnTo>
                  <a:close/>
                </a:path>
              </a:pathLst>
            </a:custGeom>
            <a:solidFill>
              <a:srgbClr val="1B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186907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3392" y="2053466"/>
            <a:ext cx="10809651" cy="5772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3615" y="504267"/>
            <a:ext cx="3869878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pc="-125" dirty="0"/>
              <a:t>Pathway </a:t>
            </a:r>
            <a:r>
              <a:rPr spc="-162" dirty="0"/>
              <a:t>to</a:t>
            </a:r>
            <a:r>
              <a:rPr spc="67" dirty="0"/>
              <a:t> </a:t>
            </a:r>
            <a:r>
              <a:rPr spc="62" dirty="0"/>
              <a:t>2030</a:t>
            </a:r>
          </a:p>
        </p:txBody>
      </p:sp>
      <p:sp>
        <p:nvSpPr>
          <p:cNvPr id="6" name="object 6"/>
          <p:cNvSpPr/>
          <p:nvPr/>
        </p:nvSpPr>
        <p:spPr>
          <a:xfrm>
            <a:off x="633615" y="1151620"/>
            <a:ext cx="3474720" cy="0"/>
          </a:xfrm>
          <a:custGeom>
            <a:avLst/>
            <a:gdLst/>
            <a:ahLst/>
            <a:cxnLst/>
            <a:rect l="l" t="t" r="r" b="b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 txBox="1"/>
          <p:nvPr/>
        </p:nvSpPr>
        <p:spPr>
          <a:xfrm>
            <a:off x="1135278" y="1211518"/>
            <a:ext cx="9541060" cy="94555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495365" marR="4233" indent="-1485311" algn="ctr">
              <a:lnSpc>
                <a:spcPct val="107100"/>
              </a:lnSpc>
              <a:spcBef>
                <a:spcPts val="83"/>
              </a:spcBef>
            </a:pPr>
            <a:r>
              <a:rPr sz="2800" b="1" spc="-50">
                <a:solidFill>
                  <a:srgbClr val="1B3653"/>
                </a:solidFill>
                <a:latin typeface="Trebuchet MS"/>
                <a:cs typeface="Trebuchet MS"/>
              </a:rPr>
              <a:t>University </a:t>
            </a:r>
            <a:r>
              <a:rPr sz="2800" b="1" spc="-62">
                <a:solidFill>
                  <a:srgbClr val="1B3653"/>
                </a:solidFill>
                <a:latin typeface="Trebuchet MS"/>
                <a:cs typeface="Trebuchet MS"/>
              </a:rPr>
              <a:t>of </a:t>
            </a:r>
            <a:r>
              <a:rPr sz="2800" b="1" spc="-87">
                <a:solidFill>
                  <a:srgbClr val="1B3653"/>
                </a:solidFill>
                <a:latin typeface="Trebuchet MS"/>
                <a:cs typeface="Trebuchet MS"/>
              </a:rPr>
              <a:t>Toronto: </a:t>
            </a:r>
            <a:endParaRPr lang="en-CA" sz="2800" b="1" spc="-87">
              <a:solidFill>
                <a:srgbClr val="1B3653"/>
              </a:solidFill>
              <a:latin typeface="Trebuchet MS"/>
              <a:cs typeface="Trebuchet MS"/>
            </a:endParaRPr>
          </a:p>
          <a:p>
            <a:pPr marL="1495365" marR="4233" indent="-1485311" algn="ctr">
              <a:lnSpc>
                <a:spcPct val="107100"/>
              </a:lnSpc>
              <a:spcBef>
                <a:spcPts val="83"/>
              </a:spcBef>
            </a:pPr>
            <a:r>
              <a:rPr sz="2800" b="1" spc="-46">
                <a:solidFill>
                  <a:srgbClr val="1B3653"/>
                </a:solidFill>
                <a:latin typeface="Trebuchet MS"/>
                <a:cs typeface="Trebuchet MS"/>
              </a:rPr>
              <a:t>Tri-Campus </a:t>
            </a:r>
            <a:r>
              <a:rPr sz="2800" b="1" spc="-33">
                <a:solidFill>
                  <a:srgbClr val="1B3653"/>
                </a:solidFill>
                <a:latin typeface="Trebuchet MS"/>
                <a:cs typeface="Trebuchet MS"/>
              </a:rPr>
              <a:t>Planned </a:t>
            </a:r>
            <a:r>
              <a:rPr sz="2800" b="1" spc="8">
                <a:solidFill>
                  <a:srgbClr val="1B3653"/>
                </a:solidFill>
                <a:latin typeface="Trebuchet MS"/>
                <a:cs typeface="Trebuchet MS"/>
              </a:rPr>
              <a:t>GHG </a:t>
            </a:r>
            <a:r>
              <a:rPr sz="2800" b="1" spc="-33">
                <a:solidFill>
                  <a:srgbClr val="1B3653"/>
                </a:solidFill>
                <a:latin typeface="Trebuchet MS"/>
                <a:cs typeface="Trebuchet MS"/>
              </a:rPr>
              <a:t>Reduction</a:t>
            </a:r>
            <a:r>
              <a:rPr lang="en-CA" sz="2800" b="1" spc="-33">
                <a:solidFill>
                  <a:srgbClr val="1B3653"/>
                </a:solidFill>
                <a:latin typeface="Trebuchet MS"/>
                <a:cs typeface="Trebuchet MS"/>
              </a:rPr>
              <a:t>s </a:t>
            </a:r>
            <a:r>
              <a:rPr sz="2800" b="1" spc="8">
                <a:solidFill>
                  <a:srgbClr val="1B3653"/>
                </a:solidFill>
                <a:latin typeface="Trebuchet MS"/>
                <a:cs typeface="Trebuchet MS"/>
              </a:rPr>
              <a:t>(2019-2024)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0016" y="2915816"/>
            <a:ext cx="4260445" cy="29704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20645" marR="4233" indent="-110591">
              <a:lnSpc>
                <a:spcPct val="114599"/>
              </a:lnSpc>
              <a:spcBef>
                <a:spcPts val="83"/>
              </a:spcBef>
            </a:pPr>
            <a:r>
              <a:rPr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spc="-6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spc="-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would be </a:t>
            </a:r>
            <a:r>
              <a:rPr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</a:t>
            </a:r>
            <a:r>
              <a:rPr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7888" y="5897330"/>
            <a:ext cx="4860682" cy="28768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spc="-6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pc="-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spc="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CA"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our 2019-2024 plan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74682" y="6230221"/>
            <a:ext cx="4198615" cy="324020"/>
          </a:xfrm>
          <a:prstGeom prst="rect">
            <a:avLst/>
          </a:prstGeom>
        </p:spPr>
        <p:txBody>
          <a:bodyPr vert="horz" wrap="square" lIns="0" tIns="46566" rIns="0" bIns="0" rtlCol="0">
            <a:spAutoFit/>
          </a:bodyPr>
          <a:lstStyle/>
          <a:p>
            <a:pPr marL="10583">
              <a:spcBef>
                <a:spcPts val="366"/>
              </a:spcBef>
            </a:pPr>
            <a:r>
              <a:rPr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Reductions </a:t>
            </a:r>
            <a:r>
              <a:rPr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pc="-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spc="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</a:t>
            </a:r>
            <a:r>
              <a:rPr lang="en-CA"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spc="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2025-2030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40416" y="3092810"/>
            <a:ext cx="1528238" cy="291058"/>
          </a:xfrm>
          <a:custGeom>
            <a:avLst/>
            <a:gdLst/>
            <a:ahLst/>
            <a:cxnLst/>
            <a:rect l="l" t="t" r="r" b="b"/>
            <a:pathLst>
              <a:path w="1303654" h="248285">
                <a:moveTo>
                  <a:pt x="0" y="0"/>
                </a:moveTo>
                <a:lnTo>
                  <a:pt x="1303121" y="0"/>
                </a:lnTo>
                <a:lnTo>
                  <a:pt x="1303121" y="248196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7" name="object 17"/>
          <p:cNvSpPr/>
          <p:nvPr/>
        </p:nvSpPr>
        <p:spPr>
          <a:xfrm>
            <a:off x="8943305" y="4064001"/>
            <a:ext cx="73696" cy="100494"/>
          </a:xfrm>
          <a:custGeom>
            <a:avLst/>
            <a:gdLst/>
            <a:ahLst/>
            <a:cxnLst/>
            <a:rect l="l" t="t" r="r" b="b"/>
            <a:pathLst>
              <a:path w="62865" h="85725">
                <a:moveTo>
                  <a:pt x="0" y="0"/>
                </a:moveTo>
                <a:lnTo>
                  <a:pt x="31140" y="85572"/>
                </a:lnTo>
                <a:lnTo>
                  <a:pt x="56845" y="14935"/>
                </a:lnTo>
                <a:lnTo>
                  <a:pt x="31140" y="14935"/>
                </a:lnTo>
                <a:lnTo>
                  <a:pt x="18489" y="11201"/>
                </a:lnTo>
                <a:lnTo>
                  <a:pt x="0" y="0"/>
                </a:lnTo>
                <a:close/>
              </a:path>
              <a:path w="62865" h="85725">
                <a:moveTo>
                  <a:pt x="62280" y="0"/>
                </a:moveTo>
                <a:lnTo>
                  <a:pt x="43791" y="11201"/>
                </a:lnTo>
                <a:lnTo>
                  <a:pt x="31140" y="14935"/>
                </a:lnTo>
                <a:lnTo>
                  <a:pt x="56845" y="14935"/>
                </a:lnTo>
                <a:lnTo>
                  <a:pt x="62280" y="0"/>
                </a:lnTo>
                <a:close/>
              </a:path>
            </a:pathLst>
          </a:custGeom>
          <a:solidFill>
            <a:srgbClr val="1B3653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0" name="object 20"/>
          <p:cNvSpPr txBox="1"/>
          <p:nvPr/>
        </p:nvSpPr>
        <p:spPr>
          <a:xfrm>
            <a:off x="587625" y="1607775"/>
            <a:ext cx="1247623" cy="51595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600" spc="-21" err="1">
                <a:solidFill>
                  <a:srgbClr val="1B3653"/>
                </a:solidFill>
                <a:latin typeface="Tahoma"/>
                <a:cs typeface="Tahoma"/>
              </a:rPr>
              <a:t>Tonnes</a:t>
            </a:r>
            <a:r>
              <a:rPr sz="1600" spc="-21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z="1600" spc="-12" err="1">
                <a:solidFill>
                  <a:srgbClr val="1B3653"/>
                </a:solidFill>
                <a:latin typeface="Tahoma"/>
                <a:cs typeface="Tahoma"/>
              </a:rPr>
              <a:t>eCO</a:t>
            </a:r>
            <a:r>
              <a:rPr lang="en-CA" sz="1600" spc="-12" baseline="-25000">
                <a:solidFill>
                  <a:srgbClr val="1B3653"/>
                </a:solidFill>
                <a:latin typeface="Tahoma"/>
                <a:cs typeface="Tahoma"/>
              </a:rPr>
              <a:t>2</a:t>
            </a:r>
            <a:r>
              <a:rPr sz="1600" spc="-12">
                <a:solidFill>
                  <a:srgbClr val="1B3653"/>
                </a:solidFill>
                <a:latin typeface="Tahoma"/>
                <a:cs typeface="Tahoma"/>
              </a:rPr>
              <a:t> </a:t>
            </a:r>
            <a:endParaRPr lang="en-CA" sz="1600" spc="-12">
              <a:solidFill>
                <a:srgbClr val="1B3653"/>
              </a:solidFill>
              <a:latin typeface="Tahoma"/>
              <a:cs typeface="Tahoma"/>
            </a:endParaRPr>
          </a:p>
          <a:p>
            <a:pPr marL="10583">
              <a:spcBef>
                <a:spcPts val="83"/>
              </a:spcBef>
            </a:pPr>
            <a:r>
              <a:rPr sz="1600" spc="-62">
                <a:solidFill>
                  <a:srgbClr val="1B3653"/>
                </a:solidFill>
                <a:latin typeface="Tahoma"/>
                <a:cs typeface="Tahoma"/>
              </a:rPr>
              <a:t>/</a:t>
            </a:r>
            <a:r>
              <a:rPr sz="1600" spc="-58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z="1600" spc="-21">
                <a:solidFill>
                  <a:srgbClr val="1B3653"/>
                </a:solidFill>
                <a:latin typeface="Tahoma"/>
                <a:cs typeface="Tahoma"/>
              </a:rPr>
              <a:t>year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F056F-0F99-C34F-88FC-D16FAEED0E82}"/>
              </a:ext>
            </a:extLst>
          </p:cNvPr>
          <p:cNvGrpSpPr/>
          <p:nvPr/>
        </p:nvGrpSpPr>
        <p:grpSpPr>
          <a:xfrm>
            <a:off x="9843439" y="5924630"/>
            <a:ext cx="1581153" cy="195542"/>
            <a:chOff x="9826107" y="5996625"/>
            <a:chExt cx="1581153" cy="195542"/>
          </a:xfrm>
        </p:grpSpPr>
        <p:sp>
          <p:nvSpPr>
            <p:cNvPr id="18" name="object 18"/>
            <p:cNvSpPr/>
            <p:nvPr/>
          </p:nvSpPr>
          <p:spPr>
            <a:xfrm flipV="1">
              <a:off x="9826107" y="5996625"/>
              <a:ext cx="1473153" cy="141542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1256601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1B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299260" y="6084167"/>
              <a:ext cx="108000" cy="10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6" name="object 26"/>
          <p:cNvSpPr/>
          <p:nvPr/>
        </p:nvSpPr>
        <p:spPr>
          <a:xfrm>
            <a:off x="11263405" y="6131260"/>
            <a:ext cx="161187" cy="575517"/>
          </a:xfrm>
          <a:custGeom>
            <a:avLst/>
            <a:gdLst/>
            <a:ahLst/>
            <a:cxnLst/>
            <a:rect l="l" t="t" r="r" b="b"/>
            <a:pathLst>
              <a:path w="107950" h="340360">
                <a:moveTo>
                  <a:pt x="107950" y="0"/>
                </a:moveTo>
                <a:lnTo>
                  <a:pt x="0" y="0"/>
                </a:lnTo>
                <a:lnTo>
                  <a:pt x="0" y="340169"/>
                </a:lnTo>
                <a:lnTo>
                  <a:pt x="107950" y="340169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7" name="object 27"/>
          <p:cNvSpPr/>
          <p:nvPr/>
        </p:nvSpPr>
        <p:spPr>
          <a:xfrm>
            <a:off x="6822696" y="6427493"/>
            <a:ext cx="4432258" cy="45719"/>
          </a:xfrm>
          <a:custGeom>
            <a:avLst/>
            <a:gdLst/>
            <a:ahLst/>
            <a:cxnLst/>
            <a:rect l="l" t="t" r="r" b="b"/>
            <a:pathLst>
              <a:path w="2444115">
                <a:moveTo>
                  <a:pt x="24439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1" name="object 29"/>
          <p:cNvSpPr/>
          <p:nvPr/>
        </p:nvSpPr>
        <p:spPr>
          <a:xfrm>
            <a:off x="2534415" y="8064388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1A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2" name="object 30"/>
          <p:cNvSpPr/>
          <p:nvPr/>
        </p:nvSpPr>
        <p:spPr>
          <a:xfrm>
            <a:off x="2534415" y="8424428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AFDFE1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3" name="object 31"/>
          <p:cNvSpPr/>
          <p:nvPr/>
        </p:nvSpPr>
        <p:spPr>
          <a:xfrm>
            <a:off x="5285590" y="8064388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EF426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4" name="object 32"/>
          <p:cNvSpPr/>
          <p:nvPr/>
        </p:nvSpPr>
        <p:spPr>
          <a:xfrm>
            <a:off x="5285590" y="8479860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8065A2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5" name="object 33"/>
          <p:cNvSpPr/>
          <p:nvPr/>
        </p:nvSpPr>
        <p:spPr>
          <a:xfrm>
            <a:off x="6960096" y="8064388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5658">
            <a:solidFill>
              <a:srgbClr val="4CADC6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6" name="object 34"/>
          <p:cNvSpPr/>
          <p:nvPr/>
        </p:nvSpPr>
        <p:spPr>
          <a:xfrm>
            <a:off x="6960096" y="8424428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FCB116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7" name="object 35"/>
          <p:cNvSpPr/>
          <p:nvPr/>
        </p:nvSpPr>
        <p:spPr>
          <a:xfrm>
            <a:off x="9375175" y="8064388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2E4F76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8" name="object 36"/>
          <p:cNvSpPr/>
          <p:nvPr/>
        </p:nvSpPr>
        <p:spPr>
          <a:xfrm>
            <a:off x="9375175" y="8460432"/>
            <a:ext cx="285221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0" y="0"/>
                </a:moveTo>
                <a:lnTo>
                  <a:pt x="341896" y="0"/>
                </a:lnTo>
              </a:path>
            </a:pathLst>
          </a:custGeom>
          <a:ln w="64947">
            <a:solidFill>
              <a:srgbClr val="F2612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3" name="Group 2"/>
          <p:cNvGrpSpPr/>
          <p:nvPr/>
        </p:nvGrpSpPr>
        <p:grpSpPr>
          <a:xfrm>
            <a:off x="270098" y="8036345"/>
            <a:ext cx="569318" cy="100051"/>
            <a:chOff x="9153525" y="4009878"/>
            <a:chExt cx="307975" cy="54123"/>
          </a:xfrm>
        </p:grpSpPr>
        <p:sp>
          <p:nvSpPr>
            <p:cNvPr id="69" name="object 37"/>
            <p:cNvSpPr/>
            <p:nvPr/>
          </p:nvSpPr>
          <p:spPr>
            <a:xfrm>
              <a:off x="9279288" y="4009878"/>
              <a:ext cx="56980" cy="541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000"/>
            </a:p>
          </p:txBody>
        </p:sp>
        <p:sp>
          <p:nvSpPr>
            <p:cNvPr id="70" name="object 38"/>
            <p:cNvSpPr/>
            <p:nvPr/>
          </p:nvSpPr>
          <p:spPr>
            <a:xfrm>
              <a:off x="9153525" y="4020703"/>
              <a:ext cx="307975" cy="32808"/>
            </a:xfrm>
            <a:custGeom>
              <a:avLst/>
              <a:gdLst/>
              <a:ahLst/>
              <a:cxnLst/>
              <a:rect l="l" t="t" r="r" b="b"/>
              <a:pathLst>
                <a:path w="369570" h="39370">
                  <a:moveTo>
                    <a:pt x="348894" y="0"/>
                  </a:moveTo>
                  <a:lnTo>
                    <a:pt x="340908" y="1531"/>
                  </a:lnTo>
                  <a:lnTo>
                    <a:pt x="334384" y="5707"/>
                  </a:lnTo>
                  <a:lnTo>
                    <a:pt x="329984" y="11899"/>
                  </a:lnTo>
                  <a:lnTo>
                    <a:pt x="328371" y="19481"/>
                  </a:lnTo>
                  <a:lnTo>
                    <a:pt x="329984" y="27063"/>
                  </a:lnTo>
                  <a:lnTo>
                    <a:pt x="334384" y="33256"/>
                  </a:lnTo>
                  <a:lnTo>
                    <a:pt x="340908" y="37432"/>
                  </a:lnTo>
                  <a:lnTo>
                    <a:pt x="348932" y="38963"/>
                  </a:lnTo>
                  <a:lnTo>
                    <a:pt x="356918" y="37432"/>
                  </a:lnTo>
                  <a:lnTo>
                    <a:pt x="363442" y="33256"/>
                  </a:lnTo>
                  <a:lnTo>
                    <a:pt x="367842" y="27063"/>
                  </a:lnTo>
                  <a:lnTo>
                    <a:pt x="369455" y="19481"/>
                  </a:lnTo>
                  <a:lnTo>
                    <a:pt x="367842" y="11899"/>
                  </a:lnTo>
                  <a:lnTo>
                    <a:pt x="363442" y="5707"/>
                  </a:lnTo>
                  <a:lnTo>
                    <a:pt x="356918" y="1531"/>
                  </a:lnTo>
                  <a:lnTo>
                    <a:pt x="348894" y="0"/>
                  </a:lnTo>
                  <a:close/>
                </a:path>
                <a:path w="369570" h="39370">
                  <a:moveTo>
                    <a:pt x="266801" y="0"/>
                  </a:moveTo>
                  <a:lnTo>
                    <a:pt x="258817" y="1531"/>
                  </a:lnTo>
                  <a:lnTo>
                    <a:pt x="252298" y="5707"/>
                  </a:lnTo>
                  <a:lnTo>
                    <a:pt x="247902" y="11899"/>
                  </a:lnTo>
                  <a:lnTo>
                    <a:pt x="246291" y="19481"/>
                  </a:lnTo>
                  <a:lnTo>
                    <a:pt x="247902" y="27063"/>
                  </a:lnTo>
                  <a:lnTo>
                    <a:pt x="252298" y="33256"/>
                  </a:lnTo>
                  <a:lnTo>
                    <a:pt x="258817" y="37432"/>
                  </a:lnTo>
                  <a:lnTo>
                    <a:pt x="266839" y="38963"/>
                  </a:lnTo>
                  <a:lnTo>
                    <a:pt x="274823" y="37432"/>
                  </a:lnTo>
                  <a:lnTo>
                    <a:pt x="281343" y="33256"/>
                  </a:lnTo>
                  <a:lnTo>
                    <a:pt x="285738" y="27063"/>
                  </a:lnTo>
                  <a:lnTo>
                    <a:pt x="287350" y="19481"/>
                  </a:lnTo>
                  <a:lnTo>
                    <a:pt x="285738" y="11899"/>
                  </a:lnTo>
                  <a:lnTo>
                    <a:pt x="281343" y="5707"/>
                  </a:lnTo>
                  <a:lnTo>
                    <a:pt x="274823" y="1531"/>
                  </a:lnTo>
                  <a:lnTo>
                    <a:pt x="266801" y="0"/>
                  </a:lnTo>
                  <a:close/>
                </a:path>
                <a:path w="369570" h="39370">
                  <a:moveTo>
                    <a:pt x="102603" y="0"/>
                  </a:moveTo>
                  <a:lnTo>
                    <a:pt x="94619" y="1531"/>
                  </a:lnTo>
                  <a:lnTo>
                    <a:pt x="88099" y="5707"/>
                  </a:lnTo>
                  <a:lnTo>
                    <a:pt x="83704" y="11899"/>
                  </a:lnTo>
                  <a:lnTo>
                    <a:pt x="82092" y="19481"/>
                  </a:lnTo>
                  <a:lnTo>
                    <a:pt x="83704" y="27063"/>
                  </a:lnTo>
                  <a:lnTo>
                    <a:pt x="88099" y="33256"/>
                  </a:lnTo>
                  <a:lnTo>
                    <a:pt x="94619" y="37432"/>
                  </a:lnTo>
                  <a:lnTo>
                    <a:pt x="102641" y="38963"/>
                  </a:lnTo>
                  <a:lnTo>
                    <a:pt x="110627" y="37432"/>
                  </a:lnTo>
                  <a:lnTo>
                    <a:pt x="117151" y="33256"/>
                  </a:lnTo>
                  <a:lnTo>
                    <a:pt x="121550" y="27063"/>
                  </a:lnTo>
                  <a:lnTo>
                    <a:pt x="123164" y="19481"/>
                  </a:lnTo>
                  <a:lnTo>
                    <a:pt x="121550" y="11899"/>
                  </a:lnTo>
                  <a:lnTo>
                    <a:pt x="117151" y="5707"/>
                  </a:lnTo>
                  <a:lnTo>
                    <a:pt x="110627" y="1531"/>
                  </a:lnTo>
                  <a:lnTo>
                    <a:pt x="102603" y="0"/>
                  </a:lnTo>
                  <a:close/>
                </a:path>
                <a:path w="369570" h="39370">
                  <a:moveTo>
                    <a:pt x="20510" y="0"/>
                  </a:moveTo>
                  <a:lnTo>
                    <a:pt x="12526" y="1531"/>
                  </a:lnTo>
                  <a:lnTo>
                    <a:pt x="6007" y="5707"/>
                  </a:lnTo>
                  <a:lnTo>
                    <a:pt x="1611" y="11899"/>
                  </a:lnTo>
                  <a:lnTo>
                    <a:pt x="0" y="19481"/>
                  </a:lnTo>
                  <a:lnTo>
                    <a:pt x="1611" y="27063"/>
                  </a:lnTo>
                  <a:lnTo>
                    <a:pt x="6007" y="33256"/>
                  </a:lnTo>
                  <a:lnTo>
                    <a:pt x="12526" y="37432"/>
                  </a:lnTo>
                  <a:lnTo>
                    <a:pt x="20548" y="38963"/>
                  </a:lnTo>
                  <a:lnTo>
                    <a:pt x="28537" y="37432"/>
                  </a:lnTo>
                  <a:lnTo>
                    <a:pt x="35056" y="33256"/>
                  </a:lnTo>
                  <a:lnTo>
                    <a:pt x="39449" y="27063"/>
                  </a:lnTo>
                  <a:lnTo>
                    <a:pt x="41059" y="19481"/>
                  </a:lnTo>
                  <a:lnTo>
                    <a:pt x="39449" y="11899"/>
                  </a:lnTo>
                  <a:lnTo>
                    <a:pt x="35056" y="5707"/>
                  </a:lnTo>
                  <a:lnTo>
                    <a:pt x="28537" y="1531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C02025"/>
            </a:solidFill>
          </p:spPr>
          <p:txBody>
            <a:bodyPr wrap="square" lIns="0" tIns="0" rIns="0" bIns="0" rtlCol="0"/>
            <a:lstStyle/>
            <a:p>
              <a:endParaRPr sz="5000"/>
            </a:p>
          </p:txBody>
        </p:sp>
      </p:grpSp>
      <p:sp>
        <p:nvSpPr>
          <p:cNvPr id="71" name="object 39"/>
          <p:cNvSpPr/>
          <p:nvPr/>
        </p:nvSpPr>
        <p:spPr>
          <a:xfrm>
            <a:off x="263416" y="8407348"/>
            <a:ext cx="576000" cy="36000"/>
          </a:xfrm>
          <a:custGeom>
            <a:avLst/>
            <a:gdLst/>
            <a:ahLst/>
            <a:cxnLst/>
            <a:rect l="l" t="t" r="r" b="b"/>
            <a:pathLst>
              <a:path w="369570" h="26035">
                <a:moveTo>
                  <a:pt x="363131" y="0"/>
                </a:moveTo>
                <a:lnTo>
                  <a:pt x="334340" y="0"/>
                </a:lnTo>
                <a:lnTo>
                  <a:pt x="328218" y="5816"/>
                </a:lnTo>
                <a:lnTo>
                  <a:pt x="328218" y="20167"/>
                </a:lnTo>
                <a:lnTo>
                  <a:pt x="334340" y="25971"/>
                </a:lnTo>
                <a:lnTo>
                  <a:pt x="363131" y="25971"/>
                </a:lnTo>
                <a:lnTo>
                  <a:pt x="369252" y="20167"/>
                </a:lnTo>
                <a:lnTo>
                  <a:pt x="369252" y="5816"/>
                </a:lnTo>
                <a:lnTo>
                  <a:pt x="363131" y="0"/>
                </a:lnTo>
                <a:close/>
              </a:path>
              <a:path w="369570" h="26035">
                <a:moveTo>
                  <a:pt x="294741" y="0"/>
                </a:moveTo>
                <a:lnTo>
                  <a:pt x="224942" y="0"/>
                </a:lnTo>
                <a:lnTo>
                  <a:pt x="218820" y="5816"/>
                </a:lnTo>
                <a:lnTo>
                  <a:pt x="218820" y="20167"/>
                </a:lnTo>
                <a:lnTo>
                  <a:pt x="224942" y="25971"/>
                </a:lnTo>
                <a:lnTo>
                  <a:pt x="294741" y="25971"/>
                </a:lnTo>
                <a:lnTo>
                  <a:pt x="300875" y="20167"/>
                </a:lnTo>
                <a:lnTo>
                  <a:pt x="300875" y="5816"/>
                </a:lnTo>
                <a:lnTo>
                  <a:pt x="294741" y="0"/>
                </a:lnTo>
                <a:close/>
              </a:path>
              <a:path w="369570" h="26035">
                <a:moveTo>
                  <a:pt x="185331" y="0"/>
                </a:moveTo>
                <a:lnTo>
                  <a:pt x="115531" y="0"/>
                </a:lnTo>
                <a:lnTo>
                  <a:pt x="109410" y="5816"/>
                </a:lnTo>
                <a:lnTo>
                  <a:pt x="109410" y="20167"/>
                </a:lnTo>
                <a:lnTo>
                  <a:pt x="115531" y="25971"/>
                </a:lnTo>
                <a:lnTo>
                  <a:pt x="185331" y="25971"/>
                </a:lnTo>
                <a:lnTo>
                  <a:pt x="191452" y="20167"/>
                </a:lnTo>
                <a:lnTo>
                  <a:pt x="191452" y="5816"/>
                </a:lnTo>
                <a:lnTo>
                  <a:pt x="185331" y="0"/>
                </a:lnTo>
                <a:close/>
              </a:path>
              <a:path w="369570" h="26035">
                <a:moveTo>
                  <a:pt x="75933" y="0"/>
                </a:moveTo>
                <a:lnTo>
                  <a:pt x="6121" y="0"/>
                </a:lnTo>
                <a:lnTo>
                  <a:pt x="0" y="5816"/>
                </a:lnTo>
                <a:lnTo>
                  <a:pt x="0" y="20167"/>
                </a:lnTo>
                <a:lnTo>
                  <a:pt x="6121" y="25971"/>
                </a:lnTo>
                <a:lnTo>
                  <a:pt x="75933" y="25971"/>
                </a:lnTo>
                <a:lnTo>
                  <a:pt x="82054" y="20167"/>
                </a:lnTo>
                <a:lnTo>
                  <a:pt x="82054" y="5816"/>
                </a:lnTo>
                <a:lnTo>
                  <a:pt x="75933" y="0"/>
                </a:lnTo>
                <a:close/>
              </a:path>
            </a:pathLst>
          </a:custGeom>
          <a:solidFill>
            <a:srgbClr val="FCB116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TextBox 6"/>
          <p:cNvSpPr txBox="1"/>
          <p:nvPr/>
        </p:nvSpPr>
        <p:spPr>
          <a:xfrm>
            <a:off x="816811" y="7898641"/>
            <a:ext cx="177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12">
                <a:solidFill>
                  <a:srgbClr val="1B3653"/>
                </a:solidFill>
                <a:latin typeface="Tahoma"/>
                <a:cs typeface="Tahoma"/>
              </a:rPr>
              <a:t>Business as usual</a:t>
            </a:r>
            <a:endParaRPr lang="en-CA" sz="1600">
              <a:latin typeface="Tahoma"/>
              <a:cs typeface="Tahom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9750" y="7905854"/>
            <a:ext cx="250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>
                <a:solidFill>
                  <a:srgbClr val="1B3653"/>
                </a:solidFill>
                <a:latin typeface="Tahoma"/>
                <a:cs typeface="Tahoma"/>
              </a:rPr>
              <a:t>Building Design Standards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9750" y="8265894"/>
            <a:ext cx="698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12">
                <a:solidFill>
                  <a:srgbClr val="1B3653"/>
                </a:solidFill>
                <a:latin typeface="Tahoma"/>
                <a:cs typeface="Tahoma"/>
              </a:rPr>
              <a:t>Solar</a:t>
            </a:r>
            <a:endParaRPr lang="en-CA" sz="1600">
              <a:latin typeface="Tahoma"/>
              <a:cs typeface="Taho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1000" y="7905854"/>
            <a:ext cx="143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 err="1">
                <a:solidFill>
                  <a:srgbClr val="1B3653"/>
                </a:solidFill>
                <a:latin typeface="Tahoma"/>
                <a:cs typeface="Tahoma"/>
              </a:rPr>
              <a:t>Geoexchange</a:t>
            </a:r>
            <a:endParaRPr lang="en-CA" sz="1600">
              <a:latin typeface="Tahoma"/>
              <a:cs typeface="Taho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32830" y="8271701"/>
            <a:ext cx="147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>
                <a:solidFill>
                  <a:srgbClr val="1B3653"/>
                </a:solidFill>
                <a:latin typeface="Tahoma"/>
                <a:cs typeface="Tahoma"/>
              </a:rPr>
              <a:t>Distribution Improvements</a:t>
            </a:r>
            <a:endParaRPr lang="en-CA" sz="1600">
              <a:latin typeface="Tahoma"/>
              <a:cs typeface="Tahom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77A5CB-2469-294B-A036-45AAE943E90A}"/>
              </a:ext>
            </a:extLst>
          </p:cNvPr>
          <p:cNvSpPr txBox="1"/>
          <p:nvPr/>
        </p:nvSpPr>
        <p:spPr>
          <a:xfrm>
            <a:off x="7220757" y="7905854"/>
            <a:ext cx="2115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>
                <a:solidFill>
                  <a:srgbClr val="1B3653"/>
                </a:solidFill>
                <a:latin typeface="Tahoma"/>
                <a:cs typeface="Tahoma"/>
              </a:rPr>
              <a:t>Building Optimization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7B43A-9FE2-C346-B11C-62E904173A62}"/>
              </a:ext>
            </a:extLst>
          </p:cNvPr>
          <p:cNvSpPr txBox="1"/>
          <p:nvPr/>
        </p:nvSpPr>
        <p:spPr>
          <a:xfrm>
            <a:off x="7226441" y="8265894"/>
            <a:ext cx="2186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>
                <a:solidFill>
                  <a:srgbClr val="1B3653"/>
                </a:solidFill>
                <a:latin typeface="Tahoma"/>
                <a:cs typeface="Tahoma"/>
              </a:rPr>
              <a:t>2019 GGRP Projects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5C8B87-6BF2-324C-BFA4-256A0886537D}"/>
              </a:ext>
            </a:extLst>
          </p:cNvPr>
          <p:cNvSpPr txBox="1"/>
          <p:nvPr/>
        </p:nvSpPr>
        <p:spPr>
          <a:xfrm>
            <a:off x="9631561" y="7905854"/>
            <a:ext cx="1801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>
                <a:solidFill>
                  <a:srgbClr val="1B3653"/>
                </a:solidFill>
                <a:latin typeface="Tahoma"/>
                <a:cs typeface="Tahoma"/>
              </a:rPr>
              <a:t>Lighting Retrofits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BBC15C-85B3-F84B-B40E-6A0AC17C787C}"/>
              </a:ext>
            </a:extLst>
          </p:cNvPr>
          <p:cNvSpPr txBox="1"/>
          <p:nvPr/>
        </p:nvSpPr>
        <p:spPr>
          <a:xfrm>
            <a:off x="9631561" y="8265894"/>
            <a:ext cx="275015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CA" sz="1600" spc="-8" dirty="0">
                <a:solidFill>
                  <a:srgbClr val="1B3653"/>
                </a:solidFill>
                <a:latin typeface="Tahoma"/>
                <a:cs typeface="Tahoma"/>
              </a:rPr>
              <a:t>Trees (Urban Properties)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65023E-F00E-2747-AD9F-620610AA79BA}"/>
              </a:ext>
            </a:extLst>
          </p:cNvPr>
          <p:cNvSpPr txBox="1"/>
          <p:nvPr/>
        </p:nvSpPr>
        <p:spPr>
          <a:xfrm>
            <a:off x="802619" y="8255262"/>
            <a:ext cx="11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spc="-8">
                <a:solidFill>
                  <a:srgbClr val="1B3653"/>
                </a:solidFill>
                <a:latin typeface="Tahoma"/>
                <a:cs typeface="Tahoma"/>
              </a:rPr>
              <a:t>2030 Goal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0588" y="2747729"/>
            <a:ext cx="1052153" cy="4690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" name="object 3"/>
          <p:cNvSpPr/>
          <p:nvPr/>
        </p:nvSpPr>
        <p:spPr>
          <a:xfrm>
            <a:off x="7424261" y="3172873"/>
            <a:ext cx="1052513" cy="4265613"/>
          </a:xfrm>
          <a:custGeom>
            <a:avLst/>
            <a:gdLst/>
            <a:ahLst/>
            <a:cxnLst/>
            <a:rect l="l" t="t" r="r" b="b"/>
            <a:pathLst>
              <a:path w="1263015" h="5118734">
                <a:moveTo>
                  <a:pt x="0" y="5118112"/>
                </a:moveTo>
                <a:lnTo>
                  <a:pt x="1262583" y="5118112"/>
                </a:lnTo>
                <a:lnTo>
                  <a:pt x="1262583" y="0"/>
                </a:lnTo>
                <a:lnTo>
                  <a:pt x="0" y="0"/>
                </a:lnTo>
                <a:lnTo>
                  <a:pt x="0" y="5118112"/>
                </a:lnTo>
                <a:close/>
              </a:path>
            </a:pathLst>
          </a:custGeom>
          <a:solidFill>
            <a:srgbClr val="198F7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4"/>
          <p:cNvSpPr/>
          <p:nvPr/>
        </p:nvSpPr>
        <p:spPr>
          <a:xfrm>
            <a:off x="8617924" y="3904287"/>
            <a:ext cx="1052153" cy="3533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/>
          <p:nvPr/>
        </p:nvSpPr>
        <p:spPr>
          <a:xfrm>
            <a:off x="9811586" y="4489873"/>
            <a:ext cx="1052153" cy="2948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11005259" y="5092847"/>
            <a:ext cx="1052513" cy="2345267"/>
          </a:xfrm>
          <a:custGeom>
            <a:avLst/>
            <a:gdLst/>
            <a:ahLst/>
            <a:cxnLst/>
            <a:rect l="l" t="t" r="r" b="b"/>
            <a:pathLst>
              <a:path w="1263015" h="2814320">
                <a:moveTo>
                  <a:pt x="0" y="2814142"/>
                </a:moveTo>
                <a:lnTo>
                  <a:pt x="1262583" y="2814142"/>
                </a:lnTo>
                <a:lnTo>
                  <a:pt x="1262583" y="0"/>
                </a:lnTo>
                <a:lnTo>
                  <a:pt x="0" y="0"/>
                </a:lnTo>
                <a:lnTo>
                  <a:pt x="0" y="2814142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/>
          <p:nvPr/>
        </p:nvSpPr>
        <p:spPr>
          <a:xfrm>
            <a:off x="132292" y="1741921"/>
            <a:ext cx="1052153" cy="56960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/>
          <p:nvPr/>
        </p:nvSpPr>
        <p:spPr>
          <a:xfrm>
            <a:off x="1327319" y="1482164"/>
            <a:ext cx="1052153" cy="59558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9"/>
          <p:cNvSpPr/>
          <p:nvPr/>
        </p:nvSpPr>
        <p:spPr>
          <a:xfrm>
            <a:off x="2522347" y="2244566"/>
            <a:ext cx="1052513" cy="5193771"/>
          </a:xfrm>
          <a:custGeom>
            <a:avLst/>
            <a:gdLst/>
            <a:ahLst/>
            <a:cxnLst/>
            <a:rect l="l" t="t" r="r" b="b"/>
            <a:pathLst>
              <a:path w="1263014" h="6232525">
                <a:moveTo>
                  <a:pt x="0" y="6232080"/>
                </a:moveTo>
                <a:lnTo>
                  <a:pt x="1262583" y="6232080"/>
                </a:lnTo>
                <a:lnTo>
                  <a:pt x="1262583" y="0"/>
                </a:lnTo>
                <a:lnTo>
                  <a:pt x="0" y="0"/>
                </a:lnTo>
                <a:lnTo>
                  <a:pt x="0" y="6232080"/>
                </a:lnTo>
                <a:close/>
              </a:path>
            </a:pathLst>
          </a:custGeom>
          <a:solidFill>
            <a:srgbClr val="AFDDE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object 10"/>
          <p:cNvSpPr/>
          <p:nvPr/>
        </p:nvSpPr>
        <p:spPr>
          <a:xfrm>
            <a:off x="3717374" y="2747729"/>
            <a:ext cx="1052513" cy="4690533"/>
          </a:xfrm>
          <a:custGeom>
            <a:avLst/>
            <a:gdLst/>
            <a:ahLst/>
            <a:cxnLst/>
            <a:rect l="l" t="t" r="r" b="b"/>
            <a:pathLst>
              <a:path w="1263014" h="5628640">
                <a:moveTo>
                  <a:pt x="0" y="5628284"/>
                </a:moveTo>
                <a:lnTo>
                  <a:pt x="1262583" y="5628284"/>
                </a:lnTo>
                <a:lnTo>
                  <a:pt x="1262583" y="0"/>
                </a:lnTo>
                <a:lnTo>
                  <a:pt x="0" y="0"/>
                </a:lnTo>
                <a:lnTo>
                  <a:pt x="0" y="5628284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/>
          <p:nvPr/>
        </p:nvSpPr>
        <p:spPr>
          <a:xfrm>
            <a:off x="4912402" y="2460212"/>
            <a:ext cx="1052153" cy="49777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2" name="object 12"/>
          <p:cNvSpPr/>
          <p:nvPr/>
        </p:nvSpPr>
        <p:spPr>
          <a:xfrm>
            <a:off x="426624" y="7639489"/>
            <a:ext cx="1268212" cy="454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7" name="object 17"/>
          <p:cNvSpPr/>
          <p:nvPr/>
        </p:nvSpPr>
        <p:spPr>
          <a:xfrm>
            <a:off x="10976883" y="7524337"/>
            <a:ext cx="1005840" cy="91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034478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2964"/>
            <a:ext cx="12195024" cy="9288524"/>
          </a:xfrm>
          <a:custGeom>
            <a:avLst/>
            <a:gdLst/>
            <a:ahLst/>
            <a:cxnLst/>
            <a:rect l="l" t="t" r="r" b="b"/>
            <a:pathLst>
              <a:path w="14630400" h="9144000">
                <a:moveTo>
                  <a:pt x="0" y="9144000"/>
                </a:moveTo>
                <a:lnTo>
                  <a:pt x="14630400" y="9144000"/>
                </a:lnTo>
                <a:lnTo>
                  <a:pt x="146304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AFDFE1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509" y="507861"/>
            <a:ext cx="4005133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pc="-142" dirty="0"/>
              <a:t>Our</a:t>
            </a:r>
            <a:r>
              <a:rPr spc="-25" dirty="0"/>
              <a:t> </a:t>
            </a:r>
            <a:r>
              <a:rPr spc="-104" dirty="0"/>
              <a:t>Commitment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4294967295"/>
          </p:nvPr>
        </p:nvSpPr>
        <p:spPr>
          <a:xfrm>
            <a:off x="551384" y="1871663"/>
            <a:ext cx="6675517" cy="2470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038" marR="387335" indent="-30163">
              <a:lnSpc>
                <a:spcPct val="102400"/>
              </a:lnSpc>
            </a:pPr>
            <a:r>
              <a:rPr sz="3200" b="1" spc="-50" dirty="0"/>
              <a:t>The </a:t>
            </a:r>
            <a:r>
              <a:rPr sz="3200" b="1" spc="-95" dirty="0"/>
              <a:t>University </a:t>
            </a:r>
            <a:r>
              <a:rPr sz="3200" b="1" spc="-150" dirty="0"/>
              <a:t>of </a:t>
            </a:r>
            <a:r>
              <a:rPr sz="3200" b="1" spc="-183" dirty="0"/>
              <a:t>Toronto </a:t>
            </a:r>
            <a:r>
              <a:rPr sz="3200" b="1" spc="-79" dirty="0"/>
              <a:t>has </a:t>
            </a:r>
            <a:r>
              <a:rPr sz="3200" b="1" spc="-117" dirty="0"/>
              <a:t>set </a:t>
            </a:r>
            <a:r>
              <a:rPr sz="3200" b="1" spc="-75" dirty="0"/>
              <a:t>a </a:t>
            </a:r>
            <a:r>
              <a:rPr sz="3200" b="1" spc="-133" dirty="0"/>
              <a:t>goal </a:t>
            </a:r>
            <a:r>
              <a:rPr sz="3200" b="1" spc="-170" dirty="0"/>
              <a:t>to </a:t>
            </a:r>
            <a:r>
              <a:rPr lang="en-CA" sz="3200" b="1" spc="-83" dirty="0" smtClean="0"/>
              <a:t>achieve </a:t>
            </a:r>
            <a:r>
              <a:rPr sz="3200" b="1" spc="-75" dirty="0" smtClean="0"/>
              <a:t>a</a:t>
            </a:r>
            <a:r>
              <a:rPr lang="en-CA" sz="3200" b="1" spc="-75" dirty="0" smtClean="0"/>
              <a:t> </a:t>
            </a:r>
            <a:r>
              <a:rPr sz="3200" b="1" spc="-100" dirty="0"/>
              <a:t>37% </a:t>
            </a:r>
            <a:r>
              <a:rPr sz="3200" b="1" spc="-87" dirty="0"/>
              <a:t>reduction </a:t>
            </a:r>
            <a:r>
              <a:rPr sz="3200" b="1" spc="-37" dirty="0"/>
              <a:t>in</a:t>
            </a:r>
            <a:r>
              <a:rPr lang="en-CA" sz="3200" b="1" spc="-37" dirty="0"/>
              <a:t> </a:t>
            </a:r>
            <a:r>
              <a:rPr sz="3200" b="1" spc="-108" dirty="0"/>
              <a:t>greenhouse</a:t>
            </a:r>
            <a:r>
              <a:rPr sz="3200" b="1" spc="-575" dirty="0"/>
              <a:t> </a:t>
            </a:r>
            <a:r>
              <a:rPr sz="3200" b="1" spc="-129" dirty="0"/>
              <a:t>gas </a:t>
            </a:r>
            <a:r>
              <a:rPr sz="3200" b="1" spc="-79" dirty="0"/>
              <a:t>emissions </a:t>
            </a:r>
            <a:r>
              <a:rPr sz="3200" b="1" spc="-100" dirty="0"/>
              <a:t>by </a:t>
            </a:r>
            <a:r>
              <a:rPr sz="3200" b="1" spc="-33" dirty="0"/>
              <a:t>2030, </a:t>
            </a:r>
            <a:r>
              <a:rPr sz="3200" b="1" spc="-125" dirty="0"/>
              <a:t>from </a:t>
            </a:r>
            <a:r>
              <a:rPr sz="3200" b="1" spc="-75" dirty="0"/>
              <a:t>a</a:t>
            </a:r>
            <a:r>
              <a:rPr lang="en-CA" sz="3200" b="1" spc="-667" dirty="0"/>
              <a:t> </a:t>
            </a:r>
            <a:r>
              <a:rPr sz="3200" b="1" spc="-21" dirty="0"/>
              <a:t>199</a:t>
            </a:r>
            <a:r>
              <a:rPr lang="en-CA" sz="3200" b="1" spc="-21" dirty="0"/>
              <a:t>0 level baseline.</a:t>
            </a:r>
            <a:endParaRPr sz="3200" b="1" spc="-21" dirty="0"/>
          </a:p>
        </p:txBody>
      </p:sp>
      <p:sp>
        <p:nvSpPr>
          <p:cNvPr id="8" name="object 8"/>
          <p:cNvSpPr/>
          <p:nvPr/>
        </p:nvSpPr>
        <p:spPr>
          <a:xfrm>
            <a:off x="635509" y="1151620"/>
            <a:ext cx="3566160" cy="0"/>
          </a:xfrm>
          <a:custGeom>
            <a:avLst/>
            <a:gdLst/>
            <a:ahLst/>
            <a:cxnLst/>
            <a:rect l="l" t="t" r="r" b="b"/>
            <a:pathLst>
              <a:path w="617220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697294" y="5369162"/>
            <a:ext cx="6156945" cy="2982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 sz="3500" b="0" i="0">
                <a:solidFill>
                  <a:srgbClr val="1B3653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4618" marR="387335" indent="-164564">
              <a:lnSpc>
                <a:spcPct val="102400"/>
              </a:lnSpc>
            </a:pP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“Climate change remains one of the world’s greatest challenges, and the University of Toronto community—our brilliant students and alumni, faculty and staff—are working hard to meet that challenge.”</a:t>
            </a:r>
          </a:p>
          <a:p>
            <a:pPr marL="174618" marR="387335" indent="-164564">
              <a:lnSpc>
                <a:spcPct val="102400"/>
              </a:lnSpc>
            </a:pPr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18" marR="387335" indent="-164564">
              <a:lnSpc>
                <a:spcPct val="102400"/>
              </a:lnSpc>
            </a:pPr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President </a:t>
            </a:r>
            <a:r>
              <a:rPr lang="en-US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Meric</a:t>
            </a:r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Gertler</a:t>
            </a:r>
          </a:p>
        </p:txBody>
      </p:sp>
      <p:sp>
        <p:nvSpPr>
          <p:cNvPr id="4" name="object 4"/>
          <p:cNvSpPr/>
          <p:nvPr/>
        </p:nvSpPr>
        <p:spPr>
          <a:xfrm>
            <a:off x="6996100" y="1871664"/>
            <a:ext cx="4489258" cy="6343100"/>
          </a:xfrm>
          <a:prstGeom prst="rect">
            <a:avLst/>
          </a:prstGeom>
          <a:blipFill>
            <a:blip r:embed="rId3" cstate="print"/>
            <a:stretch>
              <a:fillRect l="-6260"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0721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TA.jpg"/>
          <p:cNvPicPr>
            <a:picLocks noChangeAspect="1"/>
          </p:cNvPicPr>
          <p:nvPr/>
        </p:nvPicPr>
        <p:blipFill rotWithShape="1">
          <a:blip r:embed="rId3"/>
          <a:srcRect t="1876" b="12499"/>
          <a:stretch/>
        </p:blipFill>
        <p:spPr>
          <a:xfrm>
            <a:off x="0" y="1314450"/>
            <a:ext cx="12192000" cy="78295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4626" y="6743700"/>
            <a:ext cx="1413774" cy="1413774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Oval 5"/>
          <p:cNvSpPr/>
          <p:nvPr/>
        </p:nvSpPr>
        <p:spPr>
          <a:xfrm>
            <a:off x="5941982" y="4697109"/>
            <a:ext cx="1413774" cy="1413774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Oval 6"/>
          <p:cNvSpPr/>
          <p:nvPr/>
        </p:nvSpPr>
        <p:spPr>
          <a:xfrm>
            <a:off x="9425676" y="1428750"/>
            <a:ext cx="1413774" cy="1413774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806640" y="4378764"/>
            <a:ext cx="108569" cy="108569"/>
          </a:xfrm>
          <a:prstGeom prst="ellipse">
            <a:avLst/>
          </a:prstGeom>
          <a:solidFill>
            <a:srgbClr val="8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3" name="TextBox 12"/>
          <p:cNvSpPr txBox="1"/>
          <p:nvPr/>
        </p:nvSpPr>
        <p:spPr>
          <a:xfrm>
            <a:off x="184324" y="4903821"/>
            <a:ext cx="3019904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>
                <a:solidFill>
                  <a:srgbClr val="FFE498"/>
                </a:solidFill>
                <a:latin typeface="Arial Narrow"/>
                <a:cs typeface="Arial Narrow"/>
              </a:rPr>
              <a:t>MISSISSAUGA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2648" y="1663210"/>
            <a:ext cx="3446217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67" b="1">
                <a:solidFill>
                  <a:srgbClr val="FFE498"/>
                </a:solidFill>
                <a:latin typeface="Arial Narrow"/>
                <a:cs typeface="Arial Narrow"/>
              </a:rPr>
              <a:t>SCARBOROUGH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4918" y="3126259"/>
            <a:ext cx="222764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67" b="1">
                <a:solidFill>
                  <a:srgbClr val="FFE498"/>
                </a:solidFill>
                <a:latin typeface="Arial Narrow"/>
                <a:cs typeface="Arial Narrow"/>
              </a:rPr>
              <a:t>TORONTO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84" y="8672076"/>
            <a:ext cx="3222793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67" i="1">
                <a:latin typeface="Times New Roman"/>
                <a:ea typeface="Lucida Grande"/>
                <a:cs typeface="Times New Roman"/>
              </a:rPr>
              <a:t>© 2013 Google</a:t>
            </a:r>
            <a:endParaRPr lang="en-CA" sz="2267" i="1">
              <a:latin typeface="Times New Roman"/>
              <a:cs typeface="Times New Roman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7236863" y="5370332"/>
          <a:ext cx="5645303" cy="376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6" name="Elbow Connector 25"/>
          <p:cNvCxnSpPr>
            <a:cxnSpLocks/>
          </p:cNvCxnSpPr>
          <p:nvPr/>
        </p:nvCxnSpPr>
        <p:spPr>
          <a:xfrm>
            <a:off x="7830100" y="8325882"/>
            <a:ext cx="2229414" cy="318809"/>
          </a:xfrm>
          <a:prstGeom prst="bentConnector3">
            <a:avLst>
              <a:gd name="adj1" fmla="val 2424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5773" y="6727232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UTM</a:t>
            </a:r>
          </a:p>
          <a:p>
            <a:r>
              <a:rPr lang="en-CA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25150" y="40005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UTSC</a:t>
            </a:r>
          </a:p>
          <a:p>
            <a:r>
              <a:rPr lang="en-CA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38056" y="7850119"/>
            <a:ext cx="1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 George</a:t>
            </a:r>
          </a:p>
          <a:p>
            <a:r>
              <a:rPr lang="en-CA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83%</a:t>
            </a:r>
          </a:p>
        </p:txBody>
      </p:sp>
      <p:cxnSp>
        <p:nvCxnSpPr>
          <p:cNvPr id="33" name="Elbow Connector 32"/>
          <p:cNvCxnSpPr>
            <a:cxnSpLocks/>
          </p:cNvCxnSpPr>
          <p:nvPr/>
        </p:nvCxnSpPr>
        <p:spPr>
          <a:xfrm flipV="1">
            <a:off x="5933023" y="6286500"/>
            <a:ext cx="3145842" cy="684782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 flipH="1" flipV="1">
            <a:off x="9327393" y="4745866"/>
            <a:ext cx="1616642" cy="893126"/>
          </a:xfrm>
          <a:prstGeom prst="bentConnector3">
            <a:avLst>
              <a:gd name="adj1" fmla="val 99379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bject 265"/>
          <p:cNvSpPr/>
          <p:nvPr/>
        </p:nvSpPr>
        <p:spPr>
          <a:xfrm>
            <a:off x="690815" y="1151620"/>
            <a:ext cx="5486400" cy="0"/>
          </a:xfrm>
          <a:custGeom>
            <a:avLst/>
            <a:gdLst/>
            <a:ahLst/>
            <a:cxnLst/>
            <a:rect l="l" t="t" r="r" b="b"/>
            <a:pathLst>
              <a:path w="617220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2" name="object 264">
            <a:extLst>
              <a:ext uri="{FF2B5EF4-FFF2-40B4-BE49-F238E27FC236}">
                <a16:creationId xmlns:a16="http://schemas.microsoft.com/office/drawing/2014/main" id="{A72CF56A-F174-DC4A-A4F3-08E4446FA7D8}"/>
              </a:ext>
            </a:extLst>
          </p:cNvPr>
          <p:cNvSpPr txBox="1">
            <a:spLocks/>
          </p:cNvSpPr>
          <p:nvPr/>
        </p:nvSpPr>
        <p:spPr>
          <a:xfrm>
            <a:off x="690815" y="545252"/>
            <a:ext cx="7277393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>
            <a:lvl1pPr>
              <a:defRPr sz="2500" b="1" i="0">
                <a:solidFill>
                  <a:srgbClr val="1B365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0583">
              <a:spcBef>
                <a:spcPts val="83"/>
              </a:spcBef>
            </a:pPr>
            <a:r>
              <a:rPr lang="en-CA" sz="3600" kern="0" spc="-37"/>
              <a:t>GHG Emissions by Campus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A91A7-F2CA-664D-854E-B0C3FBE549D4}"/>
              </a:ext>
            </a:extLst>
          </p:cNvPr>
          <p:cNvSpPr txBox="1"/>
          <p:nvPr/>
        </p:nvSpPr>
        <p:spPr>
          <a:xfrm>
            <a:off x="8293396" y="7274859"/>
            <a:ext cx="3570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Proportion of U of T’s GHG footprint by Campus</a:t>
            </a:r>
          </a:p>
        </p:txBody>
      </p:sp>
    </p:spTree>
    <p:extLst>
      <p:ext uri="{BB962C8B-B14F-4D97-AF65-F5344CB8AC3E}">
        <p14:creationId xmlns:p14="http://schemas.microsoft.com/office/powerpoint/2010/main" val="17021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object 249"/>
          <p:cNvSpPr txBox="1"/>
          <p:nvPr/>
        </p:nvSpPr>
        <p:spPr>
          <a:xfrm>
            <a:off x="375051" y="9519313"/>
            <a:ext cx="11221436" cy="511401"/>
          </a:xfrm>
          <a:prstGeom prst="rect">
            <a:avLst/>
          </a:prstGeom>
        </p:spPr>
        <p:txBody>
          <a:bodyPr vert="horz" wrap="square" lIns="0" tIns="23283" rIns="0" bIns="0" rtlCol="0">
            <a:spAutoFit/>
          </a:bodyPr>
          <a:lstStyle/>
          <a:p>
            <a:pPr marL="10583" marR="4233">
              <a:lnSpc>
                <a:spcPct val="111100"/>
              </a:lnSpc>
            </a:pPr>
            <a:r>
              <a:rPr sz="1500" spc="-17">
                <a:solidFill>
                  <a:srgbClr val="1B3653"/>
                </a:solidFill>
                <a:latin typeface="Tahoma"/>
                <a:cs typeface="Tahoma"/>
              </a:rPr>
              <a:t>*This data </a:t>
            </a:r>
            <a:r>
              <a:rPr sz="1500" spc="-12">
                <a:solidFill>
                  <a:srgbClr val="1B3653"/>
                </a:solidFill>
                <a:latin typeface="Tahoma"/>
                <a:cs typeface="Tahoma"/>
              </a:rPr>
              <a:t>represents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all </a:t>
            </a:r>
            <a:r>
              <a:rPr sz="1500">
                <a:solidFill>
                  <a:srgbClr val="1B3653"/>
                </a:solidFill>
                <a:latin typeface="Tahoma"/>
                <a:cs typeface="Tahoma"/>
              </a:rPr>
              <a:t>purchased </a:t>
            </a:r>
            <a:r>
              <a:rPr sz="1500" spc="-17">
                <a:solidFill>
                  <a:srgbClr val="1B3653"/>
                </a:solidFill>
                <a:latin typeface="Tahoma"/>
                <a:cs typeface="Tahoma"/>
              </a:rPr>
              <a:t>utility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sources </a:t>
            </a:r>
            <a:r>
              <a:rPr sz="1500">
                <a:solidFill>
                  <a:srgbClr val="1B3653"/>
                </a:solidFill>
                <a:latin typeface="Tahoma"/>
                <a:cs typeface="Tahoma"/>
              </a:rPr>
              <a:t>including </a:t>
            </a:r>
            <a:r>
              <a:rPr sz="1500" spc="-33">
                <a:solidFill>
                  <a:srgbClr val="1B3653"/>
                </a:solidFill>
                <a:latin typeface="Tahoma"/>
                <a:cs typeface="Tahoma"/>
              </a:rPr>
              <a:t>Toronto </a:t>
            </a:r>
            <a:r>
              <a:rPr sz="1500" spc="-12">
                <a:solidFill>
                  <a:srgbClr val="1B3653"/>
                </a:solidFill>
                <a:latin typeface="Tahoma"/>
                <a:cs typeface="Tahoma"/>
              </a:rPr>
              <a:t>Hydro,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Hydro </a:t>
            </a:r>
            <a:r>
              <a:rPr sz="1500" spc="-17">
                <a:solidFill>
                  <a:srgbClr val="1B3653"/>
                </a:solidFill>
                <a:latin typeface="Tahoma"/>
                <a:cs typeface="Tahoma"/>
              </a:rPr>
              <a:t>One,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Enbridge Gas, </a:t>
            </a:r>
            <a:r>
              <a:rPr sz="1500" spc="-21">
                <a:solidFill>
                  <a:srgbClr val="1B3653"/>
                </a:solidFill>
                <a:latin typeface="Tahoma"/>
                <a:cs typeface="Tahoma"/>
              </a:rPr>
              <a:t>Enwave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sz="1500" spc="-21">
                <a:solidFill>
                  <a:srgbClr val="1B3653"/>
                </a:solidFill>
                <a:latin typeface="Tahoma"/>
                <a:cs typeface="Tahoma"/>
              </a:rPr>
              <a:t>other  </a:t>
            </a:r>
            <a:r>
              <a:rPr sz="1500" spc="-12">
                <a:solidFill>
                  <a:srgbClr val="1B3653"/>
                </a:solidFill>
                <a:latin typeface="Tahoma"/>
                <a:cs typeface="Tahoma"/>
              </a:rPr>
              <a:t>natural </a:t>
            </a:r>
            <a:r>
              <a:rPr sz="1500" spc="-21">
                <a:solidFill>
                  <a:srgbClr val="1B3653"/>
                </a:solidFill>
                <a:latin typeface="Tahoma"/>
                <a:cs typeface="Tahoma"/>
              </a:rPr>
              <a:t>gas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suppliers. </a:t>
            </a:r>
            <a:r>
              <a:rPr sz="1500" spc="4">
                <a:solidFill>
                  <a:srgbClr val="1B3653"/>
                </a:solidFill>
                <a:latin typeface="Tahoma"/>
                <a:cs typeface="Tahoma"/>
              </a:rPr>
              <a:t>Purchased </a:t>
            </a:r>
            <a:r>
              <a:rPr sz="1500" spc="-12">
                <a:solidFill>
                  <a:srgbClr val="1B3653"/>
                </a:solidFill>
                <a:latin typeface="Tahoma"/>
                <a:cs typeface="Tahoma"/>
              </a:rPr>
              <a:t>utilities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sz="1500" spc="17">
                <a:solidFill>
                  <a:srgbClr val="1B3653"/>
                </a:solidFill>
                <a:latin typeface="Tahoma"/>
                <a:cs typeface="Tahoma"/>
              </a:rPr>
              <a:t>GSM </a:t>
            </a:r>
            <a:r>
              <a:rPr sz="1500" spc="-17">
                <a:solidFill>
                  <a:srgbClr val="1B3653"/>
                </a:solidFill>
                <a:latin typeface="Tahoma"/>
                <a:cs typeface="Tahoma"/>
              </a:rPr>
              <a:t>data </a:t>
            </a:r>
            <a:r>
              <a:rPr sz="1500">
                <a:solidFill>
                  <a:srgbClr val="1B3653"/>
                </a:solidFill>
                <a:latin typeface="Tahoma"/>
                <a:cs typeface="Tahoma"/>
              </a:rPr>
              <a:t>include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all </a:t>
            </a:r>
            <a:r>
              <a:rPr sz="1500" spc="4">
                <a:solidFill>
                  <a:srgbClr val="1B3653"/>
                </a:solidFill>
                <a:latin typeface="Tahoma"/>
                <a:cs typeface="Tahoma"/>
              </a:rPr>
              <a:t>3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campuses, </a:t>
            </a:r>
            <a:r>
              <a:rPr sz="1500" spc="-17">
                <a:solidFill>
                  <a:srgbClr val="1B3653"/>
                </a:solidFill>
                <a:latin typeface="Tahoma"/>
                <a:cs typeface="Tahoma"/>
              </a:rPr>
              <a:t>federated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colleges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sz="1500" spc="-21">
                <a:solidFill>
                  <a:srgbClr val="1B3653"/>
                </a:solidFill>
                <a:latin typeface="Tahoma"/>
                <a:cs typeface="Tahoma"/>
              </a:rPr>
              <a:t>external </a:t>
            </a:r>
            <a:r>
              <a:rPr sz="1500" spc="-17">
                <a:solidFill>
                  <a:srgbClr val="1B3653"/>
                </a:solidFill>
                <a:latin typeface="Tahoma"/>
                <a:cs typeface="Tahoma"/>
              </a:rPr>
              <a:t>entities </a:t>
            </a:r>
            <a:r>
              <a:rPr sz="1500" spc="-25">
                <a:solidFill>
                  <a:srgbClr val="1B3653"/>
                </a:solidFill>
                <a:latin typeface="Tahoma"/>
                <a:cs typeface="Tahoma"/>
              </a:rPr>
              <a:t>for  </a:t>
            </a:r>
            <a:r>
              <a:rPr sz="1500" spc="-4">
                <a:solidFill>
                  <a:srgbClr val="1B3653"/>
                </a:solidFill>
                <a:latin typeface="Tahoma"/>
                <a:cs typeface="Tahoma"/>
              </a:rPr>
              <a:t>scope </a:t>
            </a:r>
            <a:r>
              <a:rPr sz="1500" spc="4">
                <a:solidFill>
                  <a:srgbClr val="1B3653"/>
                </a:solidFill>
                <a:latin typeface="Tahoma"/>
                <a:cs typeface="Tahoma"/>
              </a:rPr>
              <a:t>1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&amp; </a:t>
            </a:r>
            <a:r>
              <a:rPr sz="1500" spc="4">
                <a:solidFill>
                  <a:srgbClr val="1B3653"/>
                </a:solidFill>
                <a:latin typeface="Tahoma"/>
                <a:cs typeface="Tahoma"/>
              </a:rPr>
              <a:t>2</a:t>
            </a:r>
            <a:r>
              <a:rPr sz="1500" spc="-46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z="1500" spc="-8">
                <a:solidFill>
                  <a:srgbClr val="1B3653"/>
                </a:solidFill>
                <a:latin typeface="Tahoma"/>
                <a:cs typeface="Tahoma"/>
              </a:rPr>
              <a:t>emissions.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415019" y="9396536"/>
            <a:ext cx="5238750" cy="0"/>
          </a:xfrm>
          <a:custGeom>
            <a:avLst/>
            <a:gdLst/>
            <a:ahLst/>
            <a:cxnLst/>
            <a:rect l="l" t="t" r="r" b="b"/>
            <a:pathLst>
              <a:path w="6286500">
                <a:moveTo>
                  <a:pt x="0" y="0"/>
                </a:moveTo>
                <a:lnTo>
                  <a:pt x="62865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64" name="object 264"/>
          <p:cNvSpPr txBox="1">
            <a:spLocks noGrp="1"/>
          </p:cNvSpPr>
          <p:nvPr>
            <p:ph type="title"/>
          </p:nvPr>
        </p:nvSpPr>
        <p:spPr>
          <a:xfrm>
            <a:off x="628070" y="508632"/>
            <a:ext cx="7120467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lang="en-CA" spc="-37" dirty="0"/>
              <a:t>Where We Are in 2019 </a:t>
            </a:r>
            <a:endParaRPr spc="-37" dirty="0"/>
          </a:p>
        </p:txBody>
      </p:sp>
      <p:sp>
        <p:nvSpPr>
          <p:cNvPr id="265" name="object 265"/>
          <p:cNvSpPr/>
          <p:nvPr/>
        </p:nvSpPr>
        <p:spPr>
          <a:xfrm>
            <a:off x="633517" y="1151620"/>
            <a:ext cx="10789920" cy="0"/>
          </a:xfrm>
          <a:custGeom>
            <a:avLst/>
            <a:gdLst/>
            <a:ahLst/>
            <a:cxnLst/>
            <a:rect l="l" t="t" r="r" b="b"/>
            <a:pathLst>
              <a:path w="617220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07FC35B3-F1A5-3B4E-89EE-7E429C89F5BC}"/>
              </a:ext>
            </a:extLst>
          </p:cNvPr>
          <p:cNvGrpSpPr/>
          <p:nvPr/>
        </p:nvGrpSpPr>
        <p:grpSpPr>
          <a:xfrm>
            <a:off x="659396" y="1583668"/>
            <a:ext cx="11344318" cy="6225513"/>
            <a:chOff x="186411" y="2756621"/>
            <a:chExt cx="7080521" cy="3885640"/>
          </a:xfrm>
        </p:grpSpPr>
        <p:sp>
          <p:nvSpPr>
            <p:cNvPr id="4" name="object 4"/>
            <p:cNvSpPr txBox="1"/>
            <p:nvPr/>
          </p:nvSpPr>
          <p:spPr>
            <a:xfrm>
              <a:off x="6568960" y="3591001"/>
              <a:ext cx="554199" cy="2150564"/>
            </a:xfrm>
            <a:prstGeom prst="rect">
              <a:avLst/>
            </a:prstGeom>
          </p:spPr>
          <p:txBody>
            <a:bodyPr vert="horz" wrap="square" lIns="0" tIns="13758" rIns="0" bIns="0" rtlCol="0">
              <a:spAutoFit/>
            </a:bodyPr>
            <a:lstStyle/>
            <a:p>
              <a:pPr marL="10583"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0.2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  <a:p>
              <a:pPr marL="10583"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  <a:p>
              <a:pPr marL="10583">
                <a:spcBef>
                  <a:spcPts val="250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</a:t>
              </a:r>
              <a:r>
                <a:rPr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</a:t>
              </a:r>
              <a:r>
                <a:rPr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</a:t>
              </a:r>
              <a:r>
                <a:rPr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</a:t>
              </a:r>
              <a:r>
                <a:rPr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>
                <a:spcBef>
                  <a:spcPts val="250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.0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 rot="1500000">
              <a:off x="887068" y="5606238"/>
              <a:ext cx="174212" cy="398015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1990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 rot="1500000">
              <a:off x="5530074" y="5719795"/>
              <a:ext cx="296151" cy="922466"/>
            </a:xfrm>
            <a:prstGeom prst="rect">
              <a:avLst/>
            </a:prstGeom>
          </p:spPr>
          <p:txBody>
            <a:bodyPr vert="vert270" wrap="square" lIns="0" tIns="11113" rIns="0" bIns="0" rtlCol="0">
              <a:spAutoFit/>
            </a:bodyPr>
            <a:lstStyle/>
            <a:p>
              <a:pPr marL="10583" algn="r">
                <a:spcBef>
                  <a:spcPts val="87"/>
                </a:spcBef>
              </a:pPr>
              <a:r>
                <a:rPr sz="1500" b="1" spc="4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Business </a:t>
              </a:r>
              <a:r>
                <a:rPr sz="1500" b="1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</a:t>
              </a:r>
              <a:r>
                <a:rPr sz="1500" b="1" spc="-46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CA" sz="1500" b="1" spc="-46">
                <a:solidFill>
                  <a:srgbClr val="211E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0583" algn="r">
                <a:spcBef>
                  <a:spcPts val="87"/>
                </a:spcBef>
              </a:pPr>
              <a:r>
                <a:rPr sz="1500" b="1" spc="4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Usual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 rot="1500000">
              <a:off x="6085881" y="5584392"/>
              <a:ext cx="144073" cy="728394"/>
            </a:xfrm>
            <a:prstGeom prst="rect">
              <a:avLst/>
            </a:prstGeom>
          </p:spPr>
          <p:txBody>
            <a:bodyPr vert="vert270" wrap="square" lIns="0" tIns="11113" rIns="0" bIns="0" rtlCol="0">
              <a:spAutoFit/>
            </a:bodyPr>
            <a:lstStyle/>
            <a:p>
              <a:pPr marL="10583">
                <a:spcBef>
                  <a:spcPts val="87"/>
                </a:spcBef>
              </a:pPr>
              <a:r>
                <a:rPr sz="1500" b="1" spc="25">
                  <a:solidFill>
                    <a:srgbClr val="211E1F"/>
                  </a:solidFill>
                  <a:latin typeface="Trebuchet MS"/>
                  <a:cs typeface="Trebuchet MS"/>
                </a:rPr>
                <a:t>2030</a:t>
              </a:r>
              <a:r>
                <a:rPr sz="1500" b="1" spc="-37">
                  <a:solidFill>
                    <a:srgbClr val="211E1F"/>
                  </a:solidFill>
                  <a:latin typeface="Trebuchet MS"/>
                  <a:cs typeface="Trebuchet MS"/>
                </a:rPr>
                <a:t> </a:t>
              </a:r>
              <a:r>
                <a:rPr sz="1500" b="1" spc="-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Goal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181750" y="5616011"/>
              <a:ext cx="190500" cy="184697"/>
            </a:xfrm>
            <a:prstGeom prst="rect">
              <a:avLst/>
            </a:prstGeom>
          </p:spPr>
          <p:txBody>
            <a:bodyPr vert="horz" wrap="square" lIns="0" tIns="13758" rIns="0" bIns="0" rtlCol="0">
              <a:spAutoFit/>
            </a:bodyPr>
            <a:lstStyle/>
            <a:p>
              <a:pPr marL="10583">
                <a:spcBef>
                  <a:spcPts val="108"/>
                </a:spcBef>
              </a:pPr>
              <a:r>
                <a:rPr sz="1500" b="1" spc="-21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sz="1500" b="1" spc="-29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..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88714" y="55094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88714" y="513156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88714" y="49386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88714" y="475494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88714" y="45620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88714" y="436989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88714" y="417695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88714" y="399327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88714" y="380034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85755" y="532573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0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535566" y="3700277"/>
              <a:ext cx="0" cy="1953260"/>
            </a:xfrm>
            <a:custGeom>
              <a:avLst/>
              <a:gdLst/>
              <a:ahLst/>
              <a:cxnLst/>
              <a:rect l="l" t="t" r="r" b="b"/>
              <a:pathLst>
                <a:path h="1953260">
                  <a:moveTo>
                    <a:pt x="0" y="0"/>
                  </a:moveTo>
                  <a:lnTo>
                    <a:pt x="0" y="1952726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219" y="3653896"/>
              <a:ext cx="0" cy="1999614"/>
            </a:xfrm>
            <a:custGeom>
              <a:avLst/>
              <a:gdLst/>
              <a:ahLst/>
              <a:cxnLst/>
              <a:rect l="l" t="t" r="r" b="b"/>
              <a:pathLst>
                <a:path h="1999614">
                  <a:moveTo>
                    <a:pt x="0" y="0"/>
                  </a:moveTo>
                  <a:lnTo>
                    <a:pt x="0" y="1999107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6016753" y="5409341"/>
              <a:ext cx="543393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76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445175" y="5409341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60">
                  <a:moveTo>
                    <a:pt x="0" y="0"/>
                  </a:moveTo>
                  <a:lnTo>
                    <a:pt x="37807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218887" y="540934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69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4992611" y="540934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4773409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4547120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320844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094569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68280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3642004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3415715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3189439" y="540934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2963164" y="540934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2743949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2517673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2291397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2065121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838832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612557" y="54093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159992" y="5409341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4">
                  <a:moveTo>
                    <a:pt x="0" y="0"/>
                  </a:moveTo>
                  <a:lnTo>
                    <a:pt x="254571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85755" y="5409341"/>
              <a:ext cx="183515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1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6367424" y="5225661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76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021247" y="5225661"/>
              <a:ext cx="148590" cy="0"/>
            </a:xfrm>
            <a:custGeom>
              <a:avLst/>
              <a:gdLst/>
              <a:ahLst/>
              <a:cxnLst/>
              <a:rect l="l" t="t" r="r" b="b"/>
              <a:pathLst>
                <a:path w="148589">
                  <a:moveTo>
                    <a:pt x="0" y="0"/>
                  </a:moveTo>
                  <a:lnTo>
                    <a:pt x="1481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5445175" y="5225661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60">
                  <a:moveTo>
                    <a:pt x="0" y="0"/>
                  </a:moveTo>
                  <a:lnTo>
                    <a:pt x="37807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5218887" y="522566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69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4992611" y="522566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4773409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4547120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4320844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4094569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3868280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3642004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3415715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3189439" y="522566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2963164" y="522566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2743949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517673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2291397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2065121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1838832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1612557" y="52256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159992" y="5225661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4">
                  <a:moveTo>
                    <a:pt x="0" y="0"/>
                  </a:moveTo>
                  <a:lnTo>
                    <a:pt x="254571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785755" y="5225661"/>
              <a:ext cx="183515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1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6367424" y="5031490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76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6021247" y="5031490"/>
              <a:ext cx="148590" cy="0"/>
            </a:xfrm>
            <a:custGeom>
              <a:avLst/>
              <a:gdLst/>
              <a:ahLst/>
              <a:cxnLst/>
              <a:rect l="l" t="t" r="r" b="b"/>
              <a:pathLst>
                <a:path w="148589">
                  <a:moveTo>
                    <a:pt x="0" y="0"/>
                  </a:moveTo>
                  <a:lnTo>
                    <a:pt x="14818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445175" y="5031490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60">
                  <a:moveTo>
                    <a:pt x="0" y="0"/>
                  </a:moveTo>
                  <a:lnTo>
                    <a:pt x="37807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5218887" y="5031490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69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4992611" y="5031490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4773409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4547120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4320844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4094569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3868280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3642004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3415715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3189439" y="5031490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2963164" y="5031490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2743949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2517673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2291397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2065121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838832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12557" y="503149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1159992" y="5031490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4">
                  <a:moveTo>
                    <a:pt x="0" y="0"/>
                  </a:moveTo>
                  <a:lnTo>
                    <a:pt x="254571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785755" y="5031490"/>
              <a:ext cx="183515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1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6021247" y="4838552"/>
              <a:ext cx="544195" cy="0"/>
            </a:xfrm>
            <a:custGeom>
              <a:avLst/>
              <a:gdLst/>
              <a:ahLst/>
              <a:cxnLst/>
              <a:rect l="l" t="t" r="r" b="b"/>
              <a:pathLst>
                <a:path w="544195">
                  <a:moveTo>
                    <a:pt x="0" y="0"/>
                  </a:moveTo>
                  <a:lnTo>
                    <a:pt x="54383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5445175" y="4838552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60">
                  <a:moveTo>
                    <a:pt x="0" y="0"/>
                  </a:moveTo>
                  <a:lnTo>
                    <a:pt x="37807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5218887" y="4838552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69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4992611" y="4838552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4773409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4547120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4320844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4094569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3868280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3642004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3415715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189439" y="4838552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963164" y="4838552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743949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517673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291397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065121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838832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12557" y="483855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59992" y="4838552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4">
                  <a:moveTo>
                    <a:pt x="0" y="0"/>
                  </a:moveTo>
                  <a:lnTo>
                    <a:pt x="254571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85755" y="4838552"/>
              <a:ext cx="183515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1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021247" y="4654885"/>
              <a:ext cx="544195" cy="0"/>
            </a:xfrm>
            <a:custGeom>
              <a:avLst/>
              <a:gdLst/>
              <a:ahLst/>
              <a:cxnLst/>
              <a:rect l="l" t="t" r="r" b="b"/>
              <a:pathLst>
                <a:path w="544195">
                  <a:moveTo>
                    <a:pt x="0" y="0"/>
                  </a:moveTo>
                  <a:lnTo>
                    <a:pt x="54383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445175" y="4654885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60">
                  <a:moveTo>
                    <a:pt x="0" y="0"/>
                  </a:moveTo>
                  <a:lnTo>
                    <a:pt x="37807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218887" y="465488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69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992611" y="465488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773409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547120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320844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094569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868280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42004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415715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89439" y="465488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963164" y="465488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743949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517673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291397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065121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838832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12557" y="465488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159992" y="4654885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4">
                  <a:moveTo>
                    <a:pt x="0" y="0"/>
                  </a:moveTo>
                  <a:lnTo>
                    <a:pt x="254571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85755" y="4654885"/>
              <a:ext cx="183515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1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021425" y="4461947"/>
              <a:ext cx="544195" cy="0"/>
            </a:xfrm>
            <a:custGeom>
              <a:avLst/>
              <a:gdLst/>
              <a:ahLst/>
              <a:cxnLst/>
              <a:rect l="l" t="t" r="r" b="b"/>
              <a:pathLst>
                <a:path w="544195">
                  <a:moveTo>
                    <a:pt x="0" y="0"/>
                  </a:moveTo>
                  <a:lnTo>
                    <a:pt x="54365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218887" y="4461947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4">
                  <a:moveTo>
                    <a:pt x="0" y="0"/>
                  </a:moveTo>
                  <a:lnTo>
                    <a:pt x="60454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992611" y="4461947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773409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547120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320844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094569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868280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42004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415715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189439" y="4461947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963164" y="4461947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743949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517673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291397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065121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838832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612557" y="44619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85755" y="4461947"/>
              <a:ext cx="629285" cy="0"/>
            </a:xfrm>
            <a:custGeom>
              <a:avLst/>
              <a:gdLst/>
              <a:ahLst/>
              <a:cxnLst/>
              <a:rect l="l" t="t" r="r" b="b"/>
              <a:pathLst>
                <a:path w="629285">
                  <a:moveTo>
                    <a:pt x="0" y="0"/>
                  </a:moveTo>
                  <a:lnTo>
                    <a:pt x="628808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021425" y="4269821"/>
              <a:ext cx="544195" cy="0"/>
            </a:xfrm>
            <a:custGeom>
              <a:avLst/>
              <a:gdLst/>
              <a:ahLst/>
              <a:cxnLst/>
              <a:rect l="l" t="t" r="r" b="b"/>
              <a:pathLst>
                <a:path w="544195">
                  <a:moveTo>
                    <a:pt x="0" y="0"/>
                  </a:moveTo>
                  <a:lnTo>
                    <a:pt x="54365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773409" y="4269821"/>
              <a:ext cx="1050290" cy="0"/>
            </a:xfrm>
            <a:custGeom>
              <a:avLst/>
              <a:gdLst/>
              <a:ahLst/>
              <a:cxnLst/>
              <a:rect l="l" t="t" r="r" b="b"/>
              <a:pathLst>
                <a:path w="1050289">
                  <a:moveTo>
                    <a:pt x="0" y="0"/>
                  </a:moveTo>
                  <a:lnTo>
                    <a:pt x="105002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547120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320844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94569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868280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642004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415715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189439" y="426982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963164" y="426982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743949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517673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291397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065121" y="426982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85755" y="4269821"/>
              <a:ext cx="1081405" cy="0"/>
            </a:xfrm>
            <a:custGeom>
              <a:avLst/>
              <a:gdLst/>
              <a:ahLst/>
              <a:cxnLst/>
              <a:rect l="l" t="t" r="r" b="b"/>
              <a:pathLst>
                <a:path w="1081405">
                  <a:moveTo>
                    <a:pt x="0" y="0"/>
                  </a:moveTo>
                  <a:lnTo>
                    <a:pt x="1081373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868280" y="4076895"/>
              <a:ext cx="2696845" cy="0"/>
            </a:xfrm>
            <a:custGeom>
              <a:avLst/>
              <a:gdLst/>
              <a:ahLst/>
              <a:cxnLst/>
              <a:rect l="l" t="t" r="r" b="b"/>
              <a:pathLst>
                <a:path w="2696845">
                  <a:moveTo>
                    <a:pt x="0" y="0"/>
                  </a:moveTo>
                  <a:lnTo>
                    <a:pt x="2696800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642004" y="407689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415715" y="407689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189439" y="407689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963164" y="407689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0" y="0"/>
                  </a:moveTo>
                  <a:lnTo>
                    <a:pt x="35356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743949" y="407689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9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517673" y="407689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282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85755" y="4076895"/>
              <a:ext cx="1534160" cy="0"/>
            </a:xfrm>
            <a:custGeom>
              <a:avLst/>
              <a:gdLst/>
              <a:ahLst/>
              <a:cxnLst/>
              <a:rect l="l" t="t" r="r" b="b"/>
              <a:pathLst>
                <a:path w="1534160">
                  <a:moveTo>
                    <a:pt x="0" y="0"/>
                  </a:moveTo>
                  <a:lnTo>
                    <a:pt x="153392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785755" y="3893215"/>
              <a:ext cx="5779770" cy="0"/>
            </a:xfrm>
            <a:custGeom>
              <a:avLst/>
              <a:gdLst/>
              <a:ahLst/>
              <a:cxnLst/>
              <a:rect l="l" t="t" r="r" b="b"/>
              <a:pathLst>
                <a:path w="5779770">
                  <a:moveTo>
                    <a:pt x="0" y="0"/>
                  </a:moveTo>
                  <a:lnTo>
                    <a:pt x="577932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785755" y="3700277"/>
              <a:ext cx="5779770" cy="0"/>
            </a:xfrm>
            <a:custGeom>
              <a:avLst/>
              <a:gdLst/>
              <a:ahLst/>
              <a:cxnLst/>
              <a:rect l="l" t="t" r="r" b="b"/>
              <a:pathLst>
                <a:path w="5779770">
                  <a:moveTo>
                    <a:pt x="0" y="0"/>
                  </a:moveTo>
                  <a:lnTo>
                    <a:pt x="5779325" y="0"/>
                  </a:lnTo>
                </a:path>
              </a:pathLst>
            </a:custGeom>
            <a:ln w="7213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89955" y="5603111"/>
              <a:ext cx="5780405" cy="0"/>
            </a:xfrm>
            <a:custGeom>
              <a:avLst/>
              <a:gdLst/>
              <a:ahLst/>
              <a:cxnLst/>
              <a:rect l="l" t="t" r="r" b="b"/>
              <a:pathLst>
                <a:path w="5780405">
                  <a:moveTo>
                    <a:pt x="0" y="0"/>
                  </a:moveTo>
                  <a:lnTo>
                    <a:pt x="5780112" y="0"/>
                  </a:lnTo>
                </a:path>
              </a:pathLst>
            </a:custGeom>
            <a:ln w="7734">
              <a:solidFill>
                <a:srgbClr val="AEAFB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" name="object 176"/>
            <p:cNvSpPr txBox="1"/>
            <p:nvPr/>
          </p:nvSpPr>
          <p:spPr>
            <a:xfrm>
              <a:off x="831414" y="4260448"/>
              <a:ext cx="635889" cy="181559"/>
            </a:xfrm>
            <a:prstGeom prst="rect">
              <a:avLst/>
            </a:prstGeom>
          </p:spPr>
          <p:txBody>
            <a:bodyPr vert="horz" wrap="square" lIns="0" tIns="13758" rIns="0" bIns="0" rtlCol="0">
              <a:spAutoFit/>
            </a:bodyPr>
            <a:lstStyle/>
            <a:p>
              <a:pPr marL="10583">
                <a:spcBef>
                  <a:spcPts val="108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116,9</a:t>
              </a:r>
              <a:r>
                <a:rPr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object 177"/>
            <p:cNvSpPr txBox="1"/>
            <p:nvPr/>
          </p:nvSpPr>
          <p:spPr>
            <a:xfrm>
              <a:off x="6043737" y="4621782"/>
              <a:ext cx="524661" cy="428594"/>
            </a:xfrm>
            <a:prstGeom prst="rect">
              <a:avLst/>
            </a:prstGeom>
          </p:spPr>
          <p:txBody>
            <a:bodyPr vert="horz" wrap="square" lIns="0" tIns="13758" rIns="0" bIns="0" rtlCol="0">
              <a:spAutoFit/>
            </a:bodyPr>
            <a:lstStyle/>
            <a:p>
              <a:pPr marL="10583">
                <a:spcBef>
                  <a:spcPts val="108"/>
                </a:spcBef>
              </a:pP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73,684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object 178"/>
            <p:cNvSpPr txBox="1"/>
            <p:nvPr/>
          </p:nvSpPr>
          <p:spPr>
            <a:xfrm>
              <a:off x="186411" y="3599415"/>
              <a:ext cx="617920" cy="2150564"/>
            </a:xfrm>
            <a:prstGeom prst="rect">
              <a:avLst/>
            </a:prstGeom>
          </p:spPr>
          <p:txBody>
            <a:bodyPr vert="horz" wrap="square" lIns="0" tIns="13758" rIns="0" bIns="0" rtlCol="0">
              <a:spAutoFit/>
            </a:bodyPr>
            <a:lstStyle/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200,0</a:t>
              </a:r>
              <a:r>
                <a:rPr lang="en-CA"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180,0</a:t>
              </a:r>
              <a:r>
                <a:rPr lang="en-CA"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160,0</a:t>
              </a:r>
              <a:r>
                <a:rPr lang="en-CA"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140,0</a:t>
              </a:r>
              <a:r>
                <a:rPr lang="en-CA"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120,0</a:t>
              </a:r>
              <a:r>
                <a:rPr lang="en-CA"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100,0</a:t>
              </a:r>
              <a:r>
                <a:rPr lang="en-CA" spc="6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0,0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0,0</a:t>
              </a:r>
              <a:r>
                <a:rPr lang="en-CA"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 spc="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0,0</a:t>
              </a:r>
              <a:r>
                <a:rPr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0,0</a:t>
              </a:r>
              <a:r>
                <a:rPr spc="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CA" spc="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ts val="250"/>
                </a:spcBef>
              </a:pPr>
              <a:r>
                <a:rPr lang="en-CA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0</a:t>
              </a:r>
              <a:endParaRPr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5254256" y="4497133"/>
              <a:ext cx="191135" cy="1108075"/>
            </a:xfrm>
            <a:custGeom>
              <a:avLst/>
              <a:gdLst/>
              <a:ahLst/>
              <a:cxnLst/>
              <a:rect l="l" t="t" r="r" b="b"/>
              <a:pathLst>
                <a:path w="191135" h="1108075">
                  <a:moveTo>
                    <a:pt x="190919" y="0"/>
                  </a:moveTo>
                  <a:lnTo>
                    <a:pt x="0" y="0"/>
                  </a:lnTo>
                  <a:lnTo>
                    <a:pt x="0" y="1107668"/>
                  </a:lnTo>
                  <a:lnTo>
                    <a:pt x="190919" y="1107668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027968" y="4419028"/>
              <a:ext cx="191135" cy="1186180"/>
            </a:xfrm>
            <a:custGeom>
              <a:avLst/>
              <a:gdLst/>
              <a:ahLst/>
              <a:cxnLst/>
              <a:rect l="l" t="t" r="r" b="b"/>
              <a:pathLst>
                <a:path w="191135" h="1186179">
                  <a:moveTo>
                    <a:pt x="190919" y="0"/>
                  </a:moveTo>
                  <a:lnTo>
                    <a:pt x="0" y="0"/>
                  </a:lnTo>
                  <a:lnTo>
                    <a:pt x="0" y="1185773"/>
                  </a:lnTo>
                  <a:lnTo>
                    <a:pt x="190919" y="1185773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801692" y="4376420"/>
              <a:ext cx="191135" cy="1228725"/>
            </a:xfrm>
            <a:custGeom>
              <a:avLst/>
              <a:gdLst/>
              <a:ahLst/>
              <a:cxnLst/>
              <a:rect l="l" t="t" r="r" b="b"/>
              <a:pathLst>
                <a:path w="191135" h="1228725">
                  <a:moveTo>
                    <a:pt x="190919" y="0"/>
                  </a:moveTo>
                  <a:lnTo>
                    <a:pt x="0" y="0"/>
                  </a:lnTo>
                  <a:lnTo>
                    <a:pt x="0" y="1228382"/>
                  </a:lnTo>
                  <a:lnTo>
                    <a:pt x="190919" y="1228382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575416" y="4262818"/>
              <a:ext cx="198120" cy="1342390"/>
            </a:xfrm>
            <a:custGeom>
              <a:avLst/>
              <a:gdLst/>
              <a:ahLst/>
              <a:cxnLst/>
              <a:rect l="l" t="t" r="r" b="b"/>
              <a:pathLst>
                <a:path w="198120" h="1342389">
                  <a:moveTo>
                    <a:pt x="197992" y="0"/>
                  </a:moveTo>
                  <a:lnTo>
                    <a:pt x="0" y="0"/>
                  </a:lnTo>
                  <a:lnTo>
                    <a:pt x="0" y="1341983"/>
                  </a:lnTo>
                  <a:lnTo>
                    <a:pt x="197992" y="1341983"/>
                  </a:lnTo>
                  <a:lnTo>
                    <a:pt x="197992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349127" y="4170502"/>
              <a:ext cx="198120" cy="1434465"/>
            </a:xfrm>
            <a:custGeom>
              <a:avLst/>
              <a:gdLst/>
              <a:ahLst/>
              <a:cxnLst/>
              <a:rect l="l" t="t" r="r" b="b"/>
              <a:pathLst>
                <a:path w="198120" h="1434464">
                  <a:moveTo>
                    <a:pt x="197992" y="0"/>
                  </a:moveTo>
                  <a:lnTo>
                    <a:pt x="0" y="0"/>
                  </a:lnTo>
                  <a:lnTo>
                    <a:pt x="0" y="1434299"/>
                  </a:lnTo>
                  <a:lnTo>
                    <a:pt x="197992" y="1434299"/>
                  </a:lnTo>
                  <a:lnTo>
                    <a:pt x="197992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122851" y="4177601"/>
              <a:ext cx="198120" cy="1427480"/>
            </a:xfrm>
            <a:custGeom>
              <a:avLst/>
              <a:gdLst/>
              <a:ahLst/>
              <a:cxnLst/>
              <a:rect l="l" t="t" r="r" b="b"/>
              <a:pathLst>
                <a:path w="198120" h="1427479">
                  <a:moveTo>
                    <a:pt x="197992" y="0"/>
                  </a:moveTo>
                  <a:lnTo>
                    <a:pt x="0" y="0"/>
                  </a:lnTo>
                  <a:lnTo>
                    <a:pt x="0" y="1427187"/>
                  </a:lnTo>
                  <a:lnTo>
                    <a:pt x="197992" y="1427187"/>
                  </a:lnTo>
                  <a:lnTo>
                    <a:pt x="197992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896575" y="4163402"/>
              <a:ext cx="198120" cy="1441450"/>
            </a:xfrm>
            <a:custGeom>
              <a:avLst/>
              <a:gdLst/>
              <a:ahLst/>
              <a:cxnLst/>
              <a:rect l="l" t="t" r="r" b="b"/>
              <a:pathLst>
                <a:path w="198120" h="1441450">
                  <a:moveTo>
                    <a:pt x="197992" y="0"/>
                  </a:moveTo>
                  <a:lnTo>
                    <a:pt x="0" y="0"/>
                  </a:lnTo>
                  <a:lnTo>
                    <a:pt x="0" y="1441386"/>
                  </a:lnTo>
                  <a:lnTo>
                    <a:pt x="197992" y="1441386"/>
                  </a:lnTo>
                  <a:lnTo>
                    <a:pt x="197992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670287" y="4021404"/>
              <a:ext cx="198120" cy="1583690"/>
            </a:xfrm>
            <a:custGeom>
              <a:avLst/>
              <a:gdLst/>
              <a:ahLst/>
              <a:cxnLst/>
              <a:rect l="l" t="t" r="r" b="b"/>
              <a:pathLst>
                <a:path w="198120" h="1583689">
                  <a:moveTo>
                    <a:pt x="197992" y="0"/>
                  </a:moveTo>
                  <a:lnTo>
                    <a:pt x="0" y="0"/>
                  </a:lnTo>
                  <a:lnTo>
                    <a:pt x="0" y="1583397"/>
                  </a:lnTo>
                  <a:lnTo>
                    <a:pt x="197992" y="1583397"/>
                  </a:lnTo>
                  <a:lnTo>
                    <a:pt x="197992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444011" y="4014292"/>
              <a:ext cx="198120" cy="1590675"/>
            </a:xfrm>
            <a:custGeom>
              <a:avLst/>
              <a:gdLst/>
              <a:ahLst/>
              <a:cxnLst/>
              <a:rect l="l" t="t" r="r" b="b"/>
              <a:pathLst>
                <a:path w="198120" h="1590675">
                  <a:moveTo>
                    <a:pt x="197992" y="0"/>
                  </a:moveTo>
                  <a:lnTo>
                    <a:pt x="0" y="0"/>
                  </a:lnTo>
                  <a:lnTo>
                    <a:pt x="0" y="1590497"/>
                  </a:lnTo>
                  <a:lnTo>
                    <a:pt x="197992" y="1590497"/>
                  </a:lnTo>
                  <a:lnTo>
                    <a:pt x="197992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224796" y="3929088"/>
              <a:ext cx="191135" cy="1675764"/>
            </a:xfrm>
            <a:custGeom>
              <a:avLst/>
              <a:gdLst/>
              <a:ahLst/>
              <a:cxnLst/>
              <a:rect l="l" t="t" r="r" b="b"/>
              <a:pathLst>
                <a:path w="191135" h="1675764">
                  <a:moveTo>
                    <a:pt x="190919" y="0"/>
                  </a:moveTo>
                  <a:lnTo>
                    <a:pt x="0" y="0"/>
                  </a:lnTo>
                  <a:lnTo>
                    <a:pt x="0" y="1675714"/>
                  </a:lnTo>
                  <a:lnTo>
                    <a:pt x="190919" y="1675714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998520" y="3964597"/>
              <a:ext cx="191135" cy="1640205"/>
            </a:xfrm>
            <a:custGeom>
              <a:avLst/>
              <a:gdLst/>
              <a:ahLst/>
              <a:cxnLst/>
              <a:rect l="l" t="t" r="r" b="b"/>
              <a:pathLst>
                <a:path w="191135" h="1640204">
                  <a:moveTo>
                    <a:pt x="190919" y="0"/>
                  </a:moveTo>
                  <a:lnTo>
                    <a:pt x="0" y="0"/>
                  </a:lnTo>
                  <a:lnTo>
                    <a:pt x="0" y="1640204"/>
                  </a:lnTo>
                  <a:lnTo>
                    <a:pt x="190919" y="1640204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772244" y="3964597"/>
              <a:ext cx="191135" cy="1640205"/>
            </a:xfrm>
            <a:custGeom>
              <a:avLst/>
              <a:gdLst/>
              <a:ahLst/>
              <a:cxnLst/>
              <a:rect l="l" t="t" r="r" b="b"/>
              <a:pathLst>
                <a:path w="191135" h="1640204">
                  <a:moveTo>
                    <a:pt x="190919" y="0"/>
                  </a:moveTo>
                  <a:lnTo>
                    <a:pt x="0" y="0"/>
                  </a:lnTo>
                  <a:lnTo>
                    <a:pt x="0" y="1640204"/>
                  </a:lnTo>
                  <a:lnTo>
                    <a:pt x="190919" y="1640204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545956" y="4049801"/>
              <a:ext cx="198120" cy="1555115"/>
            </a:xfrm>
            <a:custGeom>
              <a:avLst/>
              <a:gdLst/>
              <a:ahLst/>
              <a:cxnLst/>
              <a:rect l="l" t="t" r="r" b="b"/>
              <a:pathLst>
                <a:path w="198119" h="1555114">
                  <a:moveTo>
                    <a:pt x="197993" y="0"/>
                  </a:moveTo>
                  <a:lnTo>
                    <a:pt x="0" y="0"/>
                  </a:lnTo>
                  <a:lnTo>
                    <a:pt x="0" y="1555000"/>
                  </a:lnTo>
                  <a:lnTo>
                    <a:pt x="197993" y="1555000"/>
                  </a:lnTo>
                  <a:lnTo>
                    <a:pt x="197993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319680" y="4042702"/>
              <a:ext cx="198120" cy="1562100"/>
            </a:xfrm>
            <a:custGeom>
              <a:avLst/>
              <a:gdLst/>
              <a:ahLst/>
              <a:cxnLst/>
              <a:rect l="l" t="t" r="r" b="b"/>
              <a:pathLst>
                <a:path w="198119" h="1562100">
                  <a:moveTo>
                    <a:pt x="197993" y="0"/>
                  </a:moveTo>
                  <a:lnTo>
                    <a:pt x="0" y="0"/>
                  </a:lnTo>
                  <a:lnTo>
                    <a:pt x="0" y="1562100"/>
                  </a:lnTo>
                  <a:lnTo>
                    <a:pt x="197993" y="1562100"/>
                  </a:lnTo>
                  <a:lnTo>
                    <a:pt x="197993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93404" y="4078198"/>
              <a:ext cx="198120" cy="1527175"/>
            </a:xfrm>
            <a:custGeom>
              <a:avLst/>
              <a:gdLst/>
              <a:ahLst/>
              <a:cxnLst/>
              <a:rect l="l" t="t" r="r" b="b"/>
              <a:pathLst>
                <a:path w="198119" h="1527175">
                  <a:moveTo>
                    <a:pt x="197993" y="0"/>
                  </a:moveTo>
                  <a:lnTo>
                    <a:pt x="0" y="0"/>
                  </a:lnTo>
                  <a:lnTo>
                    <a:pt x="0" y="1526603"/>
                  </a:lnTo>
                  <a:lnTo>
                    <a:pt x="197993" y="1526603"/>
                  </a:lnTo>
                  <a:lnTo>
                    <a:pt x="197993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867128" y="4127906"/>
              <a:ext cx="198120" cy="1477010"/>
            </a:xfrm>
            <a:custGeom>
              <a:avLst/>
              <a:gdLst/>
              <a:ahLst/>
              <a:cxnLst/>
              <a:rect l="l" t="t" r="r" b="b"/>
              <a:pathLst>
                <a:path w="198119" h="1477010">
                  <a:moveTo>
                    <a:pt x="197993" y="0"/>
                  </a:moveTo>
                  <a:lnTo>
                    <a:pt x="0" y="0"/>
                  </a:lnTo>
                  <a:lnTo>
                    <a:pt x="0" y="1476895"/>
                  </a:lnTo>
                  <a:lnTo>
                    <a:pt x="197993" y="1476895"/>
                  </a:lnTo>
                  <a:lnTo>
                    <a:pt x="197993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40839" y="4305414"/>
              <a:ext cx="198120" cy="1299845"/>
            </a:xfrm>
            <a:custGeom>
              <a:avLst/>
              <a:gdLst/>
              <a:ahLst/>
              <a:cxnLst/>
              <a:rect l="l" t="t" r="r" b="b"/>
              <a:pathLst>
                <a:path w="198119" h="1299845">
                  <a:moveTo>
                    <a:pt x="197993" y="0"/>
                  </a:moveTo>
                  <a:lnTo>
                    <a:pt x="0" y="0"/>
                  </a:lnTo>
                  <a:lnTo>
                    <a:pt x="0" y="1299387"/>
                  </a:lnTo>
                  <a:lnTo>
                    <a:pt x="197993" y="1299387"/>
                  </a:lnTo>
                  <a:lnTo>
                    <a:pt x="197993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414564" y="4319613"/>
              <a:ext cx="198120" cy="1285240"/>
            </a:xfrm>
            <a:custGeom>
              <a:avLst/>
              <a:gdLst/>
              <a:ahLst/>
              <a:cxnLst/>
              <a:rect l="l" t="t" r="r" b="b"/>
              <a:pathLst>
                <a:path w="198119" h="1285239">
                  <a:moveTo>
                    <a:pt x="197993" y="0"/>
                  </a:moveTo>
                  <a:lnTo>
                    <a:pt x="0" y="0"/>
                  </a:lnTo>
                  <a:lnTo>
                    <a:pt x="0" y="1285176"/>
                  </a:lnTo>
                  <a:lnTo>
                    <a:pt x="197993" y="1285176"/>
                  </a:lnTo>
                  <a:lnTo>
                    <a:pt x="197993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969073" y="4496333"/>
              <a:ext cx="191135" cy="1108710"/>
            </a:xfrm>
            <a:custGeom>
              <a:avLst/>
              <a:gdLst/>
              <a:ahLst/>
              <a:cxnLst/>
              <a:rect l="l" t="t" r="r" b="b"/>
              <a:pathLst>
                <a:path w="191134" h="1108710">
                  <a:moveTo>
                    <a:pt x="190919" y="0"/>
                  </a:moveTo>
                  <a:lnTo>
                    <a:pt x="0" y="0"/>
                  </a:lnTo>
                  <a:lnTo>
                    <a:pt x="0" y="1108468"/>
                  </a:lnTo>
                  <a:lnTo>
                    <a:pt x="190919" y="1108468"/>
                  </a:lnTo>
                  <a:lnTo>
                    <a:pt x="190919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" name="object 200"/>
            <p:cNvSpPr txBox="1"/>
            <p:nvPr/>
          </p:nvSpPr>
          <p:spPr>
            <a:xfrm rot="1500000">
              <a:off x="1348285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000/01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1" name="object 201"/>
            <p:cNvSpPr txBox="1"/>
            <p:nvPr/>
          </p:nvSpPr>
          <p:spPr>
            <a:xfrm rot="1500000">
              <a:off x="1802153" y="5550305"/>
              <a:ext cx="174212" cy="632601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002/03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object 202"/>
            <p:cNvSpPr txBox="1"/>
            <p:nvPr/>
          </p:nvSpPr>
          <p:spPr>
            <a:xfrm rot="1500000">
              <a:off x="1575219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001/02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3" name="object 203"/>
            <p:cNvSpPr txBox="1"/>
            <p:nvPr/>
          </p:nvSpPr>
          <p:spPr>
            <a:xfrm rot="1500000">
              <a:off x="2029087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003/04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4" name="object 204"/>
            <p:cNvSpPr txBox="1"/>
            <p:nvPr/>
          </p:nvSpPr>
          <p:spPr>
            <a:xfrm rot="1500000">
              <a:off x="2482956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005/06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5" name="object 205"/>
            <p:cNvSpPr txBox="1"/>
            <p:nvPr/>
          </p:nvSpPr>
          <p:spPr>
            <a:xfrm rot="1500000">
              <a:off x="2256022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004/05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6" name="object 206"/>
            <p:cNvSpPr txBox="1"/>
            <p:nvPr/>
          </p:nvSpPr>
          <p:spPr>
            <a:xfrm rot="1500000">
              <a:off x="2709890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006/07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7" name="object 207"/>
            <p:cNvSpPr txBox="1"/>
            <p:nvPr/>
          </p:nvSpPr>
          <p:spPr>
            <a:xfrm rot="1500000">
              <a:off x="3163758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008/09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8" name="object 208"/>
            <p:cNvSpPr txBox="1"/>
            <p:nvPr/>
          </p:nvSpPr>
          <p:spPr>
            <a:xfrm rot="1500000">
              <a:off x="2936824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007/08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9" name="object 209"/>
            <p:cNvSpPr txBox="1"/>
            <p:nvPr/>
          </p:nvSpPr>
          <p:spPr>
            <a:xfrm rot="1500000">
              <a:off x="3390693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009/10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0" name="object 210"/>
            <p:cNvSpPr txBox="1"/>
            <p:nvPr/>
          </p:nvSpPr>
          <p:spPr>
            <a:xfrm rot="1500000">
              <a:off x="3844561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011/12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1" name="object 211"/>
            <p:cNvSpPr txBox="1"/>
            <p:nvPr/>
          </p:nvSpPr>
          <p:spPr>
            <a:xfrm rot="1500000">
              <a:off x="3617627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010/11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2" name="object 212"/>
            <p:cNvSpPr txBox="1"/>
            <p:nvPr/>
          </p:nvSpPr>
          <p:spPr>
            <a:xfrm rot="1500000">
              <a:off x="4061563" y="5615502"/>
              <a:ext cx="144073" cy="54400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012/13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3" name="object 213"/>
            <p:cNvSpPr txBox="1"/>
            <p:nvPr/>
          </p:nvSpPr>
          <p:spPr>
            <a:xfrm rot="1500000">
              <a:off x="4525364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014/15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4" name="object 214"/>
            <p:cNvSpPr txBox="1"/>
            <p:nvPr/>
          </p:nvSpPr>
          <p:spPr>
            <a:xfrm rot="1500000">
              <a:off x="4298429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013/14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5" name="object 215"/>
            <p:cNvSpPr txBox="1"/>
            <p:nvPr/>
          </p:nvSpPr>
          <p:spPr>
            <a:xfrm rot="1500000">
              <a:off x="4752298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8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015/16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6" name="object 216"/>
            <p:cNvSpPr txBox="1"/>
            <p:nvPr/>
          </p:nvSpPr>
          <p:spPr>
            <a:xfrm rot="1500000">
              <a:off x="4979232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2016/</a:t>
              </a:r>
              <a:r>
                <a:rPr sz="1500" spc="5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7" name="object 217"/>
            <p:cNvSpPr txBox="1"/>
            <p:nvPr/>
          </p:nvSpPr>
          <p:spPr>
            <a:xfrm rot="1500000">
              <a:off x="5206164" y="5607177"/>
              <a:ext cx="174212" cy="575092"/>
            </a:xfrm>
            <a:prstGeom prst="rect">
              <a:avLst/>
            </a:prstGeom>
          </p:spPr>
          <p:txBody>
            <a:bodyPr vert="vert270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2017/</a:t>
              </a:r>
              <a:r>
                <a:rPr sz="1500" spc="5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sz="1500">
                  <a:solidFill>
                    <a:srgbClr val="21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sz="1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6169431" y="4881371"/>
              <a:ext cx="198120" cy="721995"/>
            </a:xfrm>
            <a:custGeom>
              <a:avLst/>
              <a:gdLst/>
              <a:ahLst/>
              <a:cxnLst/>
              <a:rect l="l" t="t" r="r" b="b"/>
              <a:pathLst>
                <a:path w="198120" h="721995">
                  <a:moveTo>
                    <a:pt x="0" y="721880"/>
                  </a:moveTo>
                  <a:lnTo>
                    <a:pt x="197992" y="721880"/>
                  </a:lnTo>
                  <a:lnTo>
                    <a:pt x="197992" y="0"/>
                  </a:lnTo>
                  <a:lnTo>
                    <a:pt x="0" y="0"/>
                  </a:lnTo>
                  <a:lnTo>
                    <a:pt x="0" y="721880"/>
                  </a:lnTo>
                  <a:close/>
                </a:path>
              </a:pathLst>
            </a:custGeom>
            <a:solidFill>
              <a:srgbClr val="FEC00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823254" y="4489094"/>
              <a:ext cx="198120" cy="1115060"/>
            </a:xfrm>
            <a:custGeom>
              <a:avLst/>
              <a:gdLst/>
              <a:ahLst/>
              <a:cxnLst/>
              <a:rect l="l" t="t" r="r" b="b"/>
              <a:pathLst>
                <a:path w="198120" h="1115060">
                  <a:moveTo>
                    <a:pt x="0" y="0"/>
                  </a:moveTo>
                  <a:lnTo>
                    <a:pt x="197992" y="0"/>
                  </a:lnTo>
                  <a:lnTo>
                    <a:pt x="197992" y="1114983"/>
                  </a:lnTo>
                  <a:lnTo>
                    <a:pt x="0" y="1114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FE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5823432" y="4121530"/>
              <a:ext cx="198120" cy="372110"/>
            </a:xfrm>
            <a:custGeom>
              <a:avLst/>
              <a:gdLst/>
              <a:ahLst/>
              <a:cxnLst/>
              <a:rect l="l" t="t" r="r" b="b"/>
              <a:pathLst>
                <a:path w="198120" h="372110">
                  <a:moveTo>
                    <a:pt x="0" y="371665"/>
                  </a:moveTo>
                  <a:lnTo>
                    <a:pt x="197992" y="371665"/>
                  </a:lnTo>
                  <a:lnTo>
                    <a:pt x="197992" y="0"/>
                  </a:lnTo>
                  <a:lnTo>
                    <a:pt x="0" y="0"/>
                  </a:lnTo>
                  <a:lnTo>
                    <a:pt x="0" y="371665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265503" y="4803965"/>
              <a:ext cx="0" cy="117475"/>
            </a:xfrm>
            <a:custGeom>
              <a:avLst/>
              <a:gdLst/>
              <a:ahLst/>
              <a:cxnLst/>
              <a:rect l="l" t="t" r="r" b="b"/>
              <a:pathLst>
                <a:path h="117475">
                  <a:moveTo>
                    <a:pt x="0" y="0"/>
                  </a:moveTo>
                  <a:lnTo>
                    <a:pt x="0" y="117081"/>
                  </a:lnTo>
                </a:path>
              </a:pathLst>
            </a:custGeom>
            <a:ln w="7073">
              <a:solidFill>
                <a:srgbClr val="232258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063748" y="4433823"/>
              <a:ext cx="0" cy="117475"/>
            </a:xfrm>
            <a:custGeom>
              <a:avLst/>
              <a:gdLst/>
              <a:ahLst/>
              <a:cxnLst/>
              <a:rect l="l" t="t" r="r" b="b"/>
              <a:pathLst>
                <a:path h="117475">
                  <a:moveTo>
                    <a:pt x="0" y="0"/>
                  </a:moveTo>
                  <a:lnTo>
                    <a:pt x="0" y="117081"/>
                  </a:lnTo>
                </a:path>
              </a:pathLst>
            </a:custGeom>
            <a:ln w="7073">
              <a:solidFill>
                <a:srgbClr val="232258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538253" y="4503384"/>
              <a:ext cx="3832860" cy="466725"/>
            </a:xfrm>
            <a:custGeom>
              <a:avLst/>
              <a:gdLst/>
              <a:ahLst/>
              <a:cxnLst/>
              <a:rect l="l" t="t" r="r" b="b"/>
              <a:pathLst>
                <a:path w="3832860" h="466725">
                  <a:moveTo>
                    <a:pt x="0" y="77787"/>
                  </a:moveTo>
                  <a:lnTo>
                    <a:pt x="226275" y="120218"/>
                  </a:lnTo>
                  <a:lnTo>
                    <a:pt x="452564" y="21221"/>
                  </a:lnTo>
                  <a:lnTo>
                    <a:pt x="678840" y="7073"/>
                  </a:lnTo>
                  <a:lnTo>
                    <a:pt x="905116" y="0"/>
                  </a:lnTo>
                  <a:lnTo>
                    <a:pt x="1131404" y="28282"/>
                  </a:lnTo>
                  <a:lnTo>
                    <a:pt x="1357680" y="14147"/>
                  </a:lnTo>
                  <a:lnTo>
                    <a:pt x="1576895" y="70713"/>
                  </a:lnTo>
                  <a:lnTo>
                    <a:pt x="1803171" y="70713"/>
                  </a:lnTo>
                  <a:lnTo>
                    <a:pt x="2029447" y="127292"/>
                  </a:lnTo>
                  <a:lnTo>
                    <a:pt x="2255723" y="127292"/>
                  </a:lnTo>
                  <a:lnTo>
                    <a:pt x="2482011" y="247497"/>
                  </a:lnTo>
                  <a:lnTo>
                    <a:pt x="2708287" y="240423"/>
                  </a:lnTo>
                  <a:lnTo>
                    <a:pt x="2934576" y="240423"/>
                  </a:lnTo>
                  <a:lnTo>
                    <a:pt x="3160852" y="296989"/>
                  </a:lnTo>
                  <a:lnTo>
                    <a:pt x="3387128" y="381850"/>
                  </a:lnTo>
                  <a:lnTo>
                    <a:pt x="3606342" y="424281"/>
                  </a:lnTo>
                  <a:lnTo>
                    <a:pt x="3832618" y="466712"/>
                  </a:lnTo>
                </a:path>
              </a:pathLst>
            </a:custGeom>
            <a:ln w="21209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198713" y="5251829"/>
              <a:ext cx="133273" cy="1154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92050" y="4549352"/>
              <a:ext cx="63639" cy="636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718331" y="4591779"/>
              <a:ext cx="63639" cy="636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944612" y="4492781"/>
              <a:ext cx="63639" cy="636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170892" y="4478639"/>
              <a:ext cx="63639" cy="636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397170" y="4471566"/>
              <a:ext cx="63639" cy="636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623451" y="4499852"/>
              <a:ext cx="63639" cy="636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849731" y="4485711"/>
              <a:ext cx="63639" cy="636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068939" y="4542280"/>
              <a:ext cx="63639" cy="636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295220" y="4542280"/>
              <a:ext cx="63639" cy="636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521501" y="4598851"/>
              <a:ext cx="63639" cy="6363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747782" y="4598851"/>
              <a:ext cx="63639" cy="636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974059" y="4719062"/>
              <a:ext cx="63639" cy="636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200340" y="4711989"/>
              <a:ext cx="63639" cy="636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426621" y="4711989"/>
              <a:ext cx="63639" cy="636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4652902" y="4768560"/>
              <a:ext cx="63639" cy="636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4879180" y="4853415"/>
              <a:ext cx="63639" cy="636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5098392" y="4895843"/>
              <a:ext cx="63639" cy="636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5324669" y="4938270"/>
              <a:ext cx="63639" cy="636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" name="object 254"/>
            <p:cNvSpPr txBox="1"/>
            <p:nvPr/>
          </p:nvSpPr>
          <p:spPr>
            <a:xfrm>
              <a:off x="1084704" y="2756621"/>
              <a:ext cx="4504881" cy="366934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algn="ctr">
                <a:lnSpc>
                  <a:spcPts val="1366"/>
                </a:lnSpc>
                <a:spcBef>
                  <a:spcPts val="83"/>
                </a:spcBef>
              </a:pPr>
              <a:r>
                <a:rPr sz="2400" b="1">
                  <a:solidFill>
                    <a:srgbClr val="1B3653"/>
                  </a:solidFill>
                  <a:latin typeface="Trebuchet MS"/>
                  <a:cs typeface="Trebuchet MS"/>
                </a:rPr>
                <a:t>University of Toronto:</a:t>
              </a:r>
              <a:endParaRPr lang="en-CA" sz="2400" b="1">
                <a:solidFill>
                  <a:srgbClr val="1B3653"/>
                </a:solidFill>
                <a:latin typeface="Trebuchet MS"/>
                <a:cs typeface="Trebuchet MS"/>
              </a:endParaRPr>
            </a:p>
            <a:p>
              <a:pPr algn="ctr">
                <a:lnSpc>
                  <a:spcPts val="1366"/>
                </a:lnSpc>
                <a:spcBef>
                  <a:spcPts val="83"/>
                </a:spcBef>
              </a:pPr>
              <a:endParaRPr sz="2400">
                <a:latin typeface="Trebuchet MS"/>
                <a:cs typeface="Trebuchet MS"/>
              </a:endParaRPr>
            </a:p>
            <a:p>
              <a:pPr algn="ctr">
                <a:lnSpc>
                  <a:spcPts val="1366"/>
                </a:lnSpc>
              </a:pPr>
              <a:r>
                <a:rPr sz="2400" b="1">
                  <a:solidFill>
                    <a:srgbClr val="1B3653"/>
                  </a:solidFill>
                  <a:latin typeface="Trebuchet MS"/>
                  <a:cs typeface="Trebuchet MS"/>
                </a:rPr>
                <a:t>Tri-Campus Total Scope 1 + 2 eCO</a:t>
              </a:r>
              <a:r>
                <a:rPr sz="2400" b="1" baseline="-31250">
                  <a:solidFill>
                    <a:srgbClr val="1B3653"/>
                  </a:solidFill>
                  <a:latin typeface="Trebuchet MS"/>
                  <a:cs typeface="Trebuchet MS"/>
                </a:rPr>
                <a:t>2 </a:t>
              </a:r>
              <a:r>
                <a:rPr sz="2400" b="1">
                  <a:solidFill>
                    <a:srgbClr val="1B3653"/>
                  </a:solidFill>
                  <a:latin typeface="Trebuchet MS"/>
                  <a:cs typeface="Trebuchet MS"/>
                </a:rPr>
                <a:t>Emissions</a:t>
              </a:r>
              <a:endParaRPr sz="2400">
                <a:latin typeface="Trebuchet MS"/>
                <a:cs typeface="Trebuchet MS"/>
              </a:endParaRPr>
            </a:p>
          </p:txBody>
        </p:sp>
        <p:sp>
          <p:nvSpPr>
            <p:cNvPr id="260" name="object 260"/>
            <p:cNvSpPr txBox="1"/>
            <p:nvPr/>
          </p:nvSpPr>
          <p:spPr>
            <a:xfrm>
              <a:off x="291065" y="3372985"/>
              <a:ext cx="889487" cy="182278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z="1500" spc="-12" err="1">
                  <a:solidFill>
                    <a:srgbClr val="1B3653"/>
                  </a:solidFill>
                  <a:latin typeface="Tahoma"/>
                  <a:cs typeface="Tahoma"/>
                </a:rPr>
                <a:t>eCO</a:t>
              </a:r>
              <a:r>
                <a:rPr lang="en-CA" sz="1500" spc="-12" baseline="-25000">
                  <a:solidFill>
                    <a:srgbClr val="1B3653"/>
                  </a:solidFill>
                  <a:latin typeface="Tahoma"/>
                  <a:cs typeface="Tahoma"/>
                </a:rPr>
                <a:t>2</a:t>
              </a:r>
              <a:r>
                <a:rPr sz="1500" spc="204">
                  <a:solidFill>
                    <a:srgbClr val="1B3653"/>
                  </a:solidFill>
                  <a:latin typeface="Tahoma"/>
                  <a:cs typeface="Tahoma"/>
                </a:rPr>
                <a:t> </a:t>
              </a:r>
              <a:r>
                <a:rPr sz="1500" spc="-21">
                  <a:solidFill>
                    <a:srgbClr val="1B3653"/>
                  </a:solidFill>
                  <a:latin typeface="Tahoma"/>
                  <a:cs typeface="Tahoma"/>
                </a:rPr>
                <a:t>Tonnes</a:t>
              </a:r>
              <a:endParaRPr sz="1500">
                <a:solidFill>
                  <a:srgbClr val="1B3653"/>
                </a:solidFill>
                <a:latin typeface="Tahoma"/>
                <a:cs typeface="Tahoma"/>
              </a:endParaRPr>
            </a:p>
          </p:txBody>
        </p:sp>
        <p:sp>
          <p:nvSpPr>
            <p:cNvPr id="261" name="object 261"/>
            <p:cNvSpPr txBox="1"/>
            <p:nvPr/>
          </p:nvSpPr>
          <p:spPr>
            <a:xfrm>
              <a:off x="6007276" y="3372987"/>
              <a:ext cx="1259656" cy="179558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pc="17">
                  <a:solidFill>
                    <a:srgbClr val="1B3653"/>
                  </a:solidFill>
                  <a:latin typeface="Tahoma"/>
                  <a:cs typeface="Tahoma"/>
                </a:rPr>
                <a:t>GHG </a:t>
              </a:r>
              <a:r>
                <a:rPr spc="-12" err="1">
                  <a:solidFill>
                    <a:srgbClr val="1B3653"/>
                  </a:solidFill>
                  <a:latin typeface="Tahoma"/>
                  <a:cs typeface="Tahoma"/>
                </a:rPr>
                <a:t>tonnes</a:t>
              </a:r>
              <a:r>
                <a:rPr spc="-12">
                  <a:solidFill>
                    <a:srgbClr val="1B3653"/>
                  </a:solidFill>
                  <a:latin typeface="Tahoma"/>
                  <a:cs typeface="Tahoma"/>
                </a:rPr>
                <a:t> </a:t>
              </a:r>
              <a:r>
                <a:rPr spc="-87">
                  <a:solidFill>
                    <a:srgbClr val="1B3653"/>
                  </a:solidFill>
                  <a:latin typeface="Tahoma"/>
                  <a:cs typeface="Tahoma"/>
                </a:rPr>
                <a:t>/</a:t>
              </a:r>
              <a:r>
                <a:rPr lang="en-CA" spc="-108">
                  <a:solidFill>
                    <a:srgbClr val="1B3653"/>
                  </a:solidFill>
                  <a:latin typeface="Tahoma"/>
                  <a:cs typeface="Tahoma"/>
                </a:rPr>
                <a:t> </a:t>
              </a:r>
              <a:r>
                <a:rPr spc="25">
                  <a:solidFill>
                    <a:srgbClr val="1B3653"/>
                  </a:solidFill>
                  <a:latin typeface="Tahoma"/>
                  <a:cs typeface="Tahoma"/>
                </a:rPr>
                <a:t>GSM</a:t>
              </a:r>
              <a:endParaRPr>
                <a:solidFill>
                  <a:srgbClr val="1B3653"/>
                </a:solidFill>
                <a:latin typeface="Tahoma"/>
                <a:cs typeface="Tahoma"/>
              </a:endParaRPr>
            </a:p>
          </p:txBody>
        </p:sp>
        <p:sp>
          <p:nvSpPr>
            <p:cNvPr id="269" name="object 269"/>
            <p:cNvSpPr txBox="1"/>
            <p:nvPr/>
          </p:nvSpPr>
          <p:spPr>
            <a:xfrm>
              <a:off x="5130204" y="4239761"/>
              <a:ext cx="540532" cy="179558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marL="10583">
                <a:spcBef>
                  <a:spcPts val="83"/>
                </a:spcBef>
              </a:pPr>
              <a:r>
                <a:rPr spc="4">
                  <a:solidFill>
                    <a:srgbClr val="1B3653"/>
                  </a:solidFill>
                  <a:latin typeface="Tahoma"/>
                  <a:cs typeface="Tahoma"/>
                </a:rPr>
                <a:t>114,265</a:t>
              </a:r>
              <a:endParaRPr>
                <a:solidFill>
                  <a:srgbClr val="1B3653"/>
                </a:solidFill>
                <a:latin typeface="Tahoma"/>
                <a:cs typeface="Tahoma"/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5344617" y="4407611"/>
              <a:ext cx="0" cy="117475"/>
            </a:xfrm>
            <a:custGeom>
              <a:avLst/>
              <a:gdLst/>
              <a:ahLst/>
              <a:cxnLst/>
              <a:rect l="l" t="t" r="r" b="b"/>
              <a:pathLst>
                <a:path h="117475">
                  <a:moveTo>
                    <a:pt x="0" y="11704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12159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75" name="object 275"/>
          <p:cNvSpPr txBox="1"/>
          <p:nvPr/>
        </p:nvSpPr>
        <p:spPr>
          <a:xfrm>
            <a:off x="566713" y="8100739"/>
            <a:ext cx="11937999" cy="28768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2500"/>
              </a:spcBef>
              <a:tabLst>
                <a:tab pos="1908099" algn="l"/>
              </a:tabLst>
            </a:pPr>
            <a:r>
              <a:rPr spc="-43">
                <a:solidFill>
                  <a:srgbClr val="1B3653"/>
                </a:solidFill>
                <a:latin typeface="Tahoma"/>
                <a:cs typeface="Tahoma"/>
              </a:rPr>
              <a:t>Total </a:t>
            </a:r>
            <a:r>
              <a:rPr>
                <a:solidFill>
                  <a:srgbClr val="1B3653"/>
                </a:solidFill>
                <a:latin typeface="Tahoma"/>
                <a:cs typeface="Tahoma"/>
              </a:rPr>
              <a:t>Scope </a:t>
            </a:r>
            <a:r>
              <a:rPr spc="6">
                <a:solidFill>
                  <a:srgbClr val="1B3653"/>
                </a:solidFill>
                <a:latin typeface="Tahoma"/>
                <a:cs typeface="Tahoma"/>
              </a:rPr>
              <a:t>1</a:t>
            </a:r>
            <a:r>
              <a:rPr spc="-112">
                <a:solidFill>
                  <a:srgbClr val="1B3653"/>
                </a:solidFill>
                <a:latin typeface="Tahoma"/>
                <a:cs typeface="Tahoma"/>
              </a:rPr>
              <a:t>+</a:t>
            </a:r>
            <a:r>
              <a:rPr spc="6">
                <a:solidFill>
                  <a:srgbClr val="1B3653"/>
                </a:solidFill>
                <a:latin typeface="Tahoma"/>
                <a:cs typeface="Tahoma"/>
              </a:rPr>
              <a:t>2 </a:t>
            </a:r>
            <a:r>
              <a:rPr spc="-6">
                <a:solidFill>
                  <a:srgbClr val="1B3653"/>
                </a:solidFill>
                <a:latin typeface="Tahoma"/>
                <a:cs typeface="Tahoma"/>
              </a:rPr>
              <a:t>Emissions</a:t>
            </a:r>
            <a:r>
              <a:rPr lang="en-CA" spc="-43">
                <a:solidFill>
                  <a:srgbClr val="1B3653"/>
                </a:solidFill>
                <a:latin typeface="Tahoma"/>
                <a:cs typeface="Tahoma"/>
              </a:rPr>
              <a:t>      </a:t>
            </a:r>
            <a:r>
              <a:rPr spc="-4">
                <a:solidFill>
                  <a:srgbClr val="1B3653"/>
                </a:solidFill>
                <a:latin typeface="Tahoma"/>
                <a:cs typeface="Tahoma"/>
              </a:rPr>
              <a:t>Anticipated</a:t>
            </a:r>
            <a:r>
              <a:rPr spc="-12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pc="-17">
                <a:solidFill>
                  <a:srgbClr val="1B3653"/>
                </a:solidFill>
                <a:latin typeface="Tahoma"/>
                <a:cs typeface="Tahoma"/>
              </a:rPr>
              <a:t>Growth</a:t>
            </a:r>
            <a:r>
              <a:rPr lang="en-CA" spc="12">
                <a:solidFill>
                  <a:srgbClr val="1B3653"/>
                </a:solidFill>
                <a:latin typeface="Tahoma"/>
                <a:cs typeface="Tahoma"/>
              </a:rPr>
              <a:t>      </a:t>
            </a:r>
            <a:r>
              <a:rPr spc="12">
                <a:solidFill>
                  <a:srgbClr val="1B3653"/>
                </a:solidFill>
                <a:latin typeface="Tahoma"/>
                <a:cs typeface="Tahoma"/>
              </a:rPr>
              <a:t>GHG </a:t>
            </a:r>
            <a:r>
              <a:rPr spc="-25">
                <a:solidFill>
                  <a:srgbClr val="1B3653"/>
                </a:solidFill>
                <a:latin typeface="Tahoma"/>
                <a:cs typeface="Tahoma"/>
              </a:rPr>
              <a:t>Intensity</a:t>
            </a:r>
            <a:r>
              <a:rPr lang="en-CA" spc="6" baseline="3968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CA" spc="6">
                <a:solidFill>
                  <a:srgbClr val="1B3653"/>
                </a:solidFill>
                <a:latin typeface="Tahoma"/>
                <a:cs typeface="Tahoma"/>
              </a:rPr>
              <a:t>     </a:t>
            </a:r>
            <a:r>
              <a:rPr spc="8">
                <a:solidFill>
                  <a:srgbClr val="1B3653"/>
                </a:solidFill>
                <a:latin typeface="Tahoma"/>
                <a:cs typeface="Tahoma"/>
              </a:rPr>
              <a:t>2030 </a:t>
            </a:r>
            <a:r>
              <a:rPr spc="-8">
                <a:solidFill>
                  <a:srgbClr val="1B3653"/>
                </a:solidFill>
                <a:latin typeface="Tahoma"/>
                <a:cs typeface="Tahoma"/>
              </a:rPr>
              <a:t>Goal</a:t>
            </a:r>
            <a:r>
              <a:rPr lang="en-CA" spc="8">
                <a:solidFill>
                  <a:srgbClr val="1B3653"/>
                </a:solidFill>
                <a:latin typeface="Tahoma"/>
                <a:cs typeface="Tahoma"/>
              </a:rPr>
              <a:t>      2030 GHG </a:t>
            </a:r>
            <a:r>
              <a:rPr lang="en-CA" spc="-17">
                <a:solidFill>
                  <a:srgbClr val="1B3653"/>
                </a:solidFill>
                <a:latin typeface="Tahoma"/>
                <a:cs typeface="Tahoma"/>
              </a:rPr>
              <a:t>Intensity</a:t>
            </a:r>
            <a:r>
              <a:rPr lang="en-CA" spc="-62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CA" spc="-8">
                <a:solidFill>
                  <a:srgbClr val="1B3653"/>
                </a:solidFill>
                <a:latin typeface="Tahoma"/>
                <a:cs typeface="Tahoma"/>
              </a:rPr>
              <a:t>Goal</a:t>
            </a:r>
          </a:p>
        </p:txBody>
      </p:sp>
      <p:sp>
        <p:nvSpPr>
          <p:cNvPr id="271" name="object 271"/>
          <p:cNvSpPr/>
          <p:nvPr/>
        </p:nvSpPr>
        <p:spPr>
          <a:xfrm flipV="1">
            <a:off x="599631" y="7770758"/>
            <a:ext cx="390000" cy="197486"/>
          </a:xfrm>
          <a:custGeom>
            <a:avLst/>
            <a:gdLst/>
            <a:ahLst/>
            <a:cxnLst/>
            <a:rect l="l" t="t" r="r" b="b"/>
            <a:pathLst>
              <a:path w="300990">
                <a:moveTo>
                  <a:pt x="0" y="0"/>
                </a:moveTo>
                <a:lnTo>
                  <a:pt x="300812" y="0"/>
                </a:lnTo>
              </a:path>
            </a:pathLst>
          </a:custGeom>
          <a:ln w="76200">
            <a:solidFill>
              <a:srgbClr val="AFDFE1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835F1FA0-1B10-7B46-8E0E-488F14295440}"/>
              </a:ext>
            </a:extLst>
          </p:cNvPr>
          <p:cNvGrpSpPr/>
          <p:nvPr/>
        </p:nvGrpSpPr>
        <p:grpSpPr>
          <a:xfrm>
            <a:off x="5973946" y="7930501"/>
            <a:ext cx="390000" cy="133218"/>
            <a:chOff x="15542214" y="845989"/>
            <a:chExt cx="302895" cy="89446"/>
          </a:xfrm>
        </p:grpSpPr>
        <p:sp>
          <p:nvSpPr>
            <p:cNvPr id="273" name="object 273"/>
            <p:cNvSpPr/>
            <p:nvPr/>
          </p:nvSpPr>
          <p:spPr>
            <a:xfrm>
              <a:off x="15638446" y="845989"/>
              <a:ext cx="108244" cy="8944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5542214" y="888628"/>
              <a:ext cx="302895" cy="1270"/>
            </a:xfrm>
            <a:custGeom>
              <a:avLst/>
              <a:gdLst/>
              <a:ahLst/>
              <a:cxnLst/>
              <a:rect l="l" t="t" r="r" b="b"/>
              <a:pathLst>
                <a:path w="302894" h="1270">
                  <a:moveTo>
                    <a:pt x="0" y="0"/>
                  </a:moveTo>
                  <a:lnTo>
                    <a:pt x="302285" y="685"/>
                  </a:lnTo>
                </a:path>
              </a:pathLst>
            </a:custGeom>
            <a:ln w="21640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76" name="object 276"/>
          <p:cNvSpPr/>
          <p:nvPr/>
        </p:nvSpPr>
        <p:spPr>
          <a:xfrm>
            <a:off x="3655971" y="7981872"/>
            <a:ext cx="390000" cy="390000"/>
          </a:xfrm>
          <a:custGeom>
            <a:avLst/>
            <a:gdLst/>
            <a:ahLst/>
            <a:cxnLst/>
            <a:rect l="l" t="t" r="r" b="b"/>
            <a:pathLst>
              <a:path w="300989">
                <a:moveTo>
                  <a:pt x="0" y="0"/>
                </a:moveTo>
                <a:lnTo>
                  <a:pt x="300812" y="0"/>
                </a:lnTo>
              </a:path>
            </a:pathLst>
          </a:custGeom>
          <a:ln w="76200">
            <a:solidFill>
              <a:srgbClr val="198F7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77" name="object 277"/>
          <p:cNvSpPr/>
          <p:nvPr/>
        </p:nvSpPr>
        <p:spPr>
          <a:xfrm>
            <a:off x="7788188" y="7968244"/>
            <a:ext cx="390000" cy="82181"/>
          </a:xfrm>
          <a:custGeom>
            <a:avLst/>
            <a:gdLst/>
            <a:ahLst/>
            <a:cxnLst/>
            <a:rect l="l" t="t" r="r" b="b"/>
            <a:pathLst>
              <a:path w="300989">
                <a:moveTo>
                  <a:pt x="0" y="0"/>
                </a:moveTo>
                <a:lnTo>
                  <a:pt x="300812" y="0"/>
                </a:lnTo>
              </a:path>
            </a:pathLst>
          </a:custGeom>
          <a:ln w="76200">
            <a:solidFill>
              <a:srgbClr val="FEC00F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78" name="object 278"/>
          <p:cNvSpPr/>
          <p:nvPr/>
        </p:nvSpPr>
        <p:spPr>
          <a:xfrm>
            <a:off x="9155255" y="7863955"/>
            <a:ext cx="247699" cy="1997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0595" y="1151620"/>
            <a:ext cx="8778240" cy="0"/>
          </a:xfrm>
          <a:custGeom>
            <a:avLst/>
            <a:gdLst/>
            <a:ahLst/>
            <a:cxnLst/>
            <a:rect l="l" t="t" r="r" b="b"/>
            <a:pathLst>
              <a:path w="617220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3" name="Group 2"/>
          <p:cNvGrpSpPr/>
          <p:nvPr/>
        </p:nvGrpSpPr>
        <p:grpSpPr>
          <a:xfrm>
            <a:off x="2107149" y="4050716"/>
            <a:ext cx="8058177" cy="3392212"/>
            <a:chOff x="1484443" y="1889531"/>
            <a:chExt cx="6284160" cy="2645413"/>
          </a:xfrm>
        </p:grpSpPr>
        <p:sp>
          <p:nvSpPr>
            <p:cNvPr id="5" name="object 5"/>
            <p:cNvSpPr/>
            <p:nvPr/>
          </p:nvSpPr>
          <p:spPr>
            <a:xfrm>
              <a:off x="1552146" y="1896573"/>
              <a:ext cx="1752600" cy="1741170"/>
            </a:xfrm>
            <a:custGeom>
              <a:avLst/>
              <a:gdLst/>
              <a:ahLst/>
              <a:cxnLst/>
              <a:rect l="l" t="t" r="r" b="b"/>
              <a:pathLst>
                <a:path w="1752600" h="1741170">
                  <a:moveTo>
                    <a:pt x="0" y="1740636"/>
                  </a:moveTo>
                  <a:lnTo>
                    <a:pt x="1752536" y="1740636"/>
                  </a:lnTo>
                  <a:lnTo>
                    <a:pt x="1752536" y="0"/>
                  </a:lnTo>
                  <a:lnTo>
                    <a:pt x="0" y="0"/>
                  </a:lnTo>
                  <a:lnTo>
                    <a:pt x="0" y="1740636"/>
                  </a:lnTo>
                  <a:close/>
                </a:path>
              </a:pathLst>
            </a:custGeom>
            <a:solidFill>
              <a:srgbClr val="AFDFE1">
                <a:alpha val="51998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" name="object 6"/>
            <p:cNvSpPr/>
            <p:nvPr/>
          </p:nvSpPr>
          <p:spPr>
            <a:xfrm>
              <a:off x="1734595" y="2504776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13335" y="0"/>
                  </a:moveTo>
                  <a:lnTo>
                    <a:pt x="0" y="88"/>
                  </a:lnTo>
                  <a:lnTo>
                    <a:pt x="279" y="42748"/>
                  </a:lnTo>
                  <a:lnTo>
                    <a:pt x="13614" y="4265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1734036" y="2419458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13335" y="0"/>
                  </a:moveTo>
                  <a:lnTo>
                    <a:pt x="0" y="76"/>
                  </a:lnTo>
                  <a:lnTo>
                    <a:pt x="279" y="42748"/>
                  </a:lnTo>
                  <a:lnTo>
                    <a:pt x="13614" y="4265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1733503" y="2334126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13334" y="0"/>
                  </a:moveTo>
                  <a:lnTo>
                    <a:pt x="0" y="88"/>
                  </a:lnTo>
                  <a:lnTo>
                    <a:pt x="279" y="42748"/>
                  </a:lnTo>
                  <a:lnTo>
                    <a:pt x="13614" y="42659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1565202" y="3151339"/>
              <a:ext cx="1732914" cy="0"/>
            </a:xfrm>
            <a:custGeom>
              <a:avLst/>
              <a:gdLst/>
              <a:ahLst/>
              <a:cxnLst/>
              <a:rect l="l" t="t" r="r" b="b"/>
              <a:pathLst>
                <a:path w="1732915">
                  <a:moveTo>
                    <a:pt x="0" y="0"/>
                  </a:moveTo>
                  <a:lnTo>
                    <a:pt x="1732305" y="0"/>
                  </a:lnTo>
                </a:path>
              </a:pathLst>
            </a:custGeom>
            <a:ln w="18503">
              <a:solidFill>
                <a:srgbClr val="198F7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52149" y="1889533"/>
              <a:ext cx="1751330" cy="1751330"/>
            </a:xfrm>
            <a:custGeom>
              <a:avLst/>
              <a:gdLst/>
              <a:ahLst/>
              <a:cxnLst/>
              <a:rect l="l" t="t" r="r" b="b"/>
              <a:pathLst>
                <a:path w="1751329" h="1751329">
                  <a:moveTo>
                    <a:pt x="1746669" y="0"/>
                  </a:moveTo>
                  <a:lnTo>
                    <a:pt x="4140" y="0"/>
                  </a:lnTo>
                  <a:lnTo>
                    <a:pt x="0" y="4140"/>
                  </a:lnTo>
                  <a:lnTo>
                    <a:pt x="0" y="1746669"/>
                  </a:lnTo>
                  <a:lnTo>
                    <a:pt x="4140" y="1750809"/>
                  </a:lnTo>
                  <a:lnTo>
                    <a:pt x="1746669" y="1750809"/>
                  </a:lnTo>
                  <a:lnTo>
                    <a:pt x="1750821" y="1746669"/>
                  </a:lnTo>
                  <a:lnTo>
                    <a:pt x="1750821" y="1732305"/>
                  </a:lnTo>
                  <a:lnTo>
                    <a:pt x="18503" y="1732305"/>
                  </a:lnTo>
                  <a:lnTo>
                    <a:pt x="18503" y="18503"/>
                  </a:lnTo>
                  <a:lnTo>
                    <a:pt x="1750821" y="18503"/>
                  </a:lnTo>
                  <a:lnTo>
                    <a:pt x="1750821" y="4140"/>
                  </a:lnTo>
                  <a:lnTo>
                    <a:pt x="1746669" y="0"/>
                  </a:lnTo>
                  <a:close/>
                </a:path>
                <a:path w="1751329" h="1751329">
                  <a:moveTo>
                    <a:pt x="1750821" y="18503"/>
                  </a:moveTo>
                  <a:lnTo>
                    <a:pt x="1732318" y="18503"/>
                  </a:lnTo>
                  <a:lnTo>
                    <a:pt x="1732318" y="1732305"/>
                  </a:lnTo>
                  <a:lnTo>
                    <a:pt x="1750821" y="1732305"/>
                  </a:lnTo>
                  <a:lnTo>
                    <a:pt x="1750821" y="18503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678896" y="3191571"/>
              <a:ext cx="163830" cy="440055"/>
            </a:xfrm>
            <a:custGeom>
              <a:avLst/>
              <a:gdLst/>
              <a:ahLst/>
              <a:cxnLst/>
              <a:rect l="l" t="t" r="r" b="b"/>
              <a:pathLst>
                <a:path w="163829" h="440054">
                  <a:moveTo>
                    <a:pt x="154782" y="0"/>
                  </a:moveTo>
                  <a:lnTo>
                    <a:pt x="115603" y="7848"/>
                  </a:lnTo>
                  <a:lnTo>
                    <a:pt x="63116" y="29147"/>
                  </a:lnTo>
                  <a:lnTo>
                    <a:pt x="30754" y="56210"/>
                  </a:lnTo>
                  <a:lnTo>
                    <a:pt x="8423" y="92173"/>
                  </a:lnTo>
                  <a:lnTo>
                    <a:pt x="77" y="132899"/>
                  </a:lnTo>
                  <a:lnTo>
                    <a:pt x="0" y="134475"/>
                  </a:lnTo>
                  <a:lnTo>
                    <a:pt x="215" y="145234"/>
                  </a:lnTo>
                  <a:lnTo>
                    <a:pt x="9041" y="186508"/>
                  </a:lnTo>
                  <a:lnTo>
                    <a:pt x="39955" y="233976"/>
                  </a:lnTo>
                  <a:lnTo>
                    <a:pt x="69807" y="258292"/>
                  </a:lnTo>
                  <a:lnTo>
                    <a:pt x="80030" y="266766"/>
                  </a:lnTo>
                  <a:lnTo>
                    <a:pt x="101319" y="308985"/>
                  </a:lnTo>
                  <a:lnTo>
                    <a:pt x="103866" y="336376"/>
                  </a:lnTo>
                  <a:lnTo>
                    <a:pt x="103017" y="350685"/>
                  </a:lnTo>
                  <a:lnTo>
                    <a:pt x="96552" y="375640"/>
                  </a:lnTo>
                  <a:lnTo>
                    <a:pt x="83575" y="401029"/>
                  </a:lnTo>
                  <a:lnTo>
                    <a:pt x="64143" y="426764"/>
                  </a:lnTo>
                  <a:lnTo>
                    <a:pt x="51467" y="439517"/>
                  </a:lnTo>
                  <a:lnTo>
                    <a:pt x="102398" y="439517"/>
                  </a:lnTo>
                  <a:lnTo>
                    <a:pt x="113069" y="431203"/>
                  </a:lnTo>
                  <a:lnTo>
                    <a:pt x="83624" y="431203"/>
                  </a:lnTo>
                  <a:lnTo>
                    <a:pt x="97921" y="411543"/>
                  </a:lnTo>
                  <a:lnTo>
                    <a:pt x="108872" y="391901"/>
                  </a:lnTo>
                  <a:lnTo>
                    <a:pt x="116461" y="372304"/>
                  </a:lnTo>
                  <a:lnTo>
                    <a:pt x="120670" y="352780"/>
                  </a:lnTo>
                  <a:lnTo>
                    <a:pt x="121637" y="336305"/>
                  </a:lnTo>
                  <a:lnTo>
                    <a:pt x="120972" y="320449"/>
                  </a:lnTo>
                  <a:lnTo>
                    <a:pt x="109410" y="277068"/>
                  </a:lnTo>
                  <a:lnTo>
                    <a:pt x="80132" y="243827"/>
                  </a:lnTo>
                  <a:lnTo>
                    <a:pt x="66982" y="233948"/>
                  </a:lnTo>
                  <a:lnTo>
                    <a:pt x="52817" y="221729"/>
                  </a:lnTo>
                  <a:lnTo>
                    <a:pt x="29599" y="189839"/>
                  </a:lnTo>
                  <a:lnTo>
                    <a:pt x="18994" y="153200"/>
                  </a:lnTo>
                  <a:lnTo>
                    <a:pt x="17828" y="137622"/>
                  </a:lnTo>
                  <a:lnTo>
                    <a:pt x="17889" y="132899"/>
                  </a:lnTo>
                  <a:lnTo>
                    <a:pt x="33153" y="82618"/>
                  </a:lnTo>
                  <a:lnTo>
                    <a:pt x="63406" y="50253"/>
                  </a:lnTo>
                  <a:lnTo>
                    <a:pt x="74709" y="42862"/>
                  </a:lnTo>
                  <a:lnTo>
                    <a:pt x="100187" y="42862"/>
                  </a:lnTo>
                  <a:lnTo>
                    <a:pt x="122626" y="23723"/>
                  </a:lnTo>
                  <a:lnTo>
                    <a:pt x="154782" y="0"/>
                  </a:lnTo>
                  <a:close/>
                </a:path>
                <a:path w="163829" h="440054">
                  <a:moveTo>
                    <a:pt x="100187" y="42862"/>
                  </a:moveTo>
                  <a:lnTo>
                    <a:pt x="74709" y="42862"/>
                  </a:lnTo>
                  <a:lnTo>
                    <a:pt x="61524" y="59186"/>
                  </a:lnTo>
                  <a:lnTo>
                    <a:pt x="50428" y="77377"/>
                  </a:lnTo>
                  <a:lnTo>
                    <a:pt x="42621" y="97212"/>
                  </a:lnTo>
                  <a:lnTo>
                    <a:pt x="39301" y="118465"/>
                  </a:lnTo>
                  <a:lnTo>
                    <a:pt x="39306" y="125541"/>
                  </a:lnTo>
                  <a:lnTo>
                    <a:pt x="47509" y="163547"/>
                  </a:lnTo>
                  <a:lnTo>
                    <a:pt x="72088" y="199374"/>
                  </a:lnTo>
                  <a:lnTo>
                    <a:pt x="98991" y="220090"/>
                  </a:lnTo>
                  <a:lnTo>
                    <a:pt x="107081" y="226662"/>
                  </a:lnTo>
                  <a:lnTo>
                    <a:pt x="135707" y="264723"/>
                  </a:lnTo>
                  <a:lnTo>
                    <a:pt x="145056" y="303458"/>
                  </a:lnTo>
                  <a:lnTo>
                    <a:pt x="145752" y="323364"/>
                  </a:lnTo>
                  <a:lnTo>
                    <a:pt x="144212" y="340750"/>
                  </a:lnTo>
                  <a:lnTo>
                    <a:pt x="132751" y="377088"/>
                  </a:lnTo>
                  <a:lnTo>
                    <a:pt x="101417" y="417791"/>
                  </a:lnTo>
                  <a:lnTo>
                    <a:pt x="83624" y="431203"/>
                  </a:lnTo>
                  <a:lnTo>
                    <a:pt x="113069" y="431203"/>
                  </a:lnTo>
                  <a:lnTo>
                    <a:pt x="140781" y="398811"/>
                  </a:lnTo>
                  <a:lnTo>
                    <a:pt x="157259" y="362991"/>
                  </a:lnTo>
                  <a:lnTo>
                    <a:pt x="163587" y="323364"/>
                  </a:lnTo>
                  <a:lnTo>
                    <a:pt x="162760" y="301958"/>
                  </a:lnTo>
                  <a:lnTo>
                    <a:pt x="151995" y="257644"/>
                  </a:lnTo>
                  <a:lnTo>
                    <a:pt x="126988" y="220979"/>
                  </a:lnTo>
                  <a:lnTo>
                    <a:pt x="95410" y="195452"/>
                  </a:lnTo>
                  <a:lnTo>
                    <a:pt x="84691" y="186786"/>
                  </a:lnTo>
                  <a:lnTo>
                    <a:pt x="61818" y="150583"/>
                  </a:lnTo>
                  <a:lnTo>
                    <a:pt x="57081" y="119100"/>
                  </a:lnTo>
                  <a:lnTo>
                    <a:pt x="61993" y="95520"/>
                  </a:lnTo>
                  <a:lnTo>
                    <a:pt x="74938" y="71207"/>
                  </a:lnTo>
                  <a:lnTo>
                    <a:pt x="95340" y="46996"/>
                  </a:lnTo>
                  <a:lnTo>
                    <a:pt x="100187" y="42862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5038" y="3191571"/>
              <a:ext cx="163830" cy="440055"/>
            </a:xfrm>
            <a:custGeom>
              <a:avLst/>
              <a:gdLst/>
              <a:ahLst/>
              <a:cxnLst/>
              <a:rect l="l" t="t" r="r" b="b"/>
              <a:pathLst>
                <a:path w="163829" h="440054">
                  <a:moveTo>
                    <a:pt x="154770" y="0"/>
                  </a:moveTo>
                  <a:lnTo>
                    <a:pt x="115590" y="7848"/>
                  </a:lnTo>
                  <a:lnTo>
                    <a:pt x="63102" y="29153"/>
                  </a:lnTo>
                  <a:lnTo>
                    <a:pt x="30763" y="56196"/>
                  </a:lnTo>
                  <a:lnTo>
                    <a:pt x="8437" y="92159"/>
                  </a:lnTo>
                  <a:lnTo>
                    <a:pt x="76" y="132937"/>
                  </a:lnTo>
                  <a:lnTo>
                    <a:pt x="0" y="134480"/>
                  </a:lnTo>
                  <a:lnTo>
                    <a:pt x="215" y="145236"/>
                  </a:lnTo>
                  <a:lnTo>
                    <a:pt x="9028" y="186488"/>
                  </a:lnTo>
                  <a:lnTo>
                    <a:pt x="39971" y="234000"/>
                  </a:lnTo>
                  <a:lnTo>
                    <a:pt x="69820" y="258292"/>
                  </a:lnTo>
                  <a:lnTo>
                    <a:pt x="80028" y="266766"/>
                  </a:lnTo>
                  <a:lnTo>
                    <a:pt x="101319" y="308981"/>
                  </a:lnTo>
                  <a:lnTo>
                    <a:pt x="103860" y="336391"/>
                  </a:lnTo>
                  <a:lnTo>
                    <a:pt x="103005" y="350685"/>
                  </a:lnTo>
                  <a:lnTo>
                    <a:pt x="96542" y="375638"/>
                  </a:lnTo>
                  <a:lnTo>
                    <a:pt x="83570" y="401024"/>
                  </a:lnTo>
                  <a:lnTo>
                    <a:pt x="64146" y="426758"/>
                  </a:lnTo>
                  <a:lnTo>
                    <a:pt x="51472" y="439517"/>
                  </a:lnTo>
                  <a:lnTo>
                    <a:pt x="102394" y="439517"/>
                  </a:lnTo>
                  <a:lnTo>
                    <a:pt x="113069" y="431203"/>
                  </a:lnTo>
                  <a:lnTo>
                    <a:pt x="83637" y="431203"/>
                  </a:lnTo>
                  <a:lnTo>
                    <a:pt x="97921" y="411541"/>
                  </a:lnTo>
                  <a:lnTo>
                    <a:pt x="108867" y="391896"/>
                  </a:lnTo>
                  <a:lnTo>
                    <a:pt x="116454" y="372299"/>
                  </a:lnTo>
                  <a:lnTo>
                    <a:pt x="120658" y="352780"/>
                  </a:lnTo>
                  <a:lnTo>
                    <a:pt x="121622" y="336310"/>
                  </a:lnTo>
                  <a:lnTo>
                    <a:pt x="120964" y="320467"/>
                  </a:lnTo>
                  <a:lnTo>
                    <a:pt x="109397" y="277064"/>
                  </a:lnTo>
                  <a:lnTo>
                    <a:pt x="80195" y="243865"/>
                  </a:lnTo>
                  <a:lnTo>
                    <a:pt x="67029" y="233984"/>
                  </a:lnTo>
                  <a:lnTo>
                    <a:pt x="52841" y="221756"/>
                  </a:lnTo>
                  <a:lnTo>
                    <a:pt x="29611" y="189826"/>
                  </a:lnTo>
                  <a:lnTo>
                    <a:pt x="19007" y="153187"/>
                  </a:lnTo>
                  <a:lnTo>
                    <a:pt x="17814" y="137626"/>
                  </a:lnTo>
                  <a:lnTo>
                    <a:pt x="17867" y="132937"/>
                  </a:lnTo>
                  <a:lnTo>
                    <a:pt x="33155" y="82610"/>
                  </a:lnTo>
                  <a:lnTo>
                    <a:pt x="63393" y="50241"/>
                  </a:lnTo>
                  <a:lnTo>
                    <a:pt x="74734" y="42849"/>
                  </a:lnTo>
                  <a:lnTo>
                    <a:pt x="100205" y="42849"/>
                  </a:lnTo>
                  <a:lnTo>
                    <a:pt x="122626" y="23723"/>
                  </a:lnTo>
                  <a:lnTo>
                    <a:pt x="154770" y="0"/>
                  </a:lnTo>
                  <a:close/>
                </a:path>
                <a:path w="163829" h="440054">
                  <a:moveTo>
                    <a:pt x="100205" y="42849"/>
                  </a:moveTo>
                  <a:lnTo>
                    <a:pt x="74734" y="42849"/>
                  </a:lnTo>
                  <a:lnTo>
                    <a:pt x="61542" y="59176"/>
                  </a:lnTo>
                  <a:lnTo>
                    <a:pt x="50441" y="77371"/>
                  </a:lnTo>
                  <a:lnTo>
                    <a:pt x="42629" y="97210"/>
                  </a:lnTo>
                  <a:lnTo>
                    <a:pt x="39301" y="118465"/>
                  </a:lnTo>
                  <a:lnTo>
                    <a:pt x="39305" y="125531"/>
                  </a:lnTo>
                  <a:lnTo>
                    <a:pt x="47579" y="163766"/>
                  </a:lnTo>
                  <a:lnTo>
                    <a:pt x="72107" y="199397"/>
                  </a:lnTo>
                  <a:lnTo>
                    <a:pt x="98979" y="220090"/>
                  </a:lnTo>
                  <a:lnTo>
                    <a:pt x="107069" y="226662"/>
                  </a:lnTo>
                  <a:lnTo>
                    <a:pt x="135715" y="264747"/>
                  </a:lnTo>
                  <a:lnTo>
                    <a:pt x="145050" y="303458"/>
                  </a:lnTo>
                  <a:lnTo>
                    <a:pt x="145746" y="323364"/>
                  </a:lnTo>
                  <a:lnTo>
                    <a:pt x="144205" y="340756"/>
                  </a:lnTo>
                  <a:lnTo>
                    <a:pt x="122906" y="393534"/>
                  </a:lnTo>
                  <a:lnTo>
                    <a:pt x="95766" y="422681"/>
                  </a:lnTo>
                  <a:lnTo>
                    <a:pt x="83637" y="431203"/>
                  </a:lnTo>
                  <a:lnTo>
                    <a:pt x="113069" y="431203"/>
                  </a:lnTo>
                  <a:lnTo>
                    <a:pt x="140795" y="398792"/>
                  </a:lnTo>
                  <a:lnTo>
                    <a:pt x="157259" y="362991"/>
                  </a:lnTo>
                  <a:lnTo>
                    <a:pt x="163582" y="323364"/>
                  </a:lnTo>
                  <a:lnTo>
                    <a:pt x="162754" y="301958"/>
                  </a:lnTo>
                  <a:lnTo>
                    <a:pt x="152008" y="257682"/>
                  </a:lnTo>
                  <a:lnTo>
                    <a:pt x="126992" y="220986"/>
                  </a:lnTo>
                  <a:lnTo>
                    <a:pt x="95465" y="195485"/>
                  </a:lnTo>
                  <a:lnTo>
                    <a:pt x="84725" y="186805"/>
                  </a:lnTo>
                  <a:lnTo>
                    <a:pt x="61827" y="150594"/>
                  </a:lnTo>
                  <a:lnTo>
                    <a:pt x="57069" y="119113"/>
                  </a:lnTo>
                  <a:lnTo>
                    <a:pt x="61994" y="95530"/>
                  </a:lnTo>
                  <a:lnTo>
                    <a:pt x="74941" y="71213"/>
                  </a:lnTo>
                  <a:lnTo>
                    <a:pt x="95341" y="46998"/>
                  </a:lnTo>
                  <a:lnTo>
                    <a:pt x="100205" y="42849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011246" y="3191571"/>
              <a:ext cx="163830" cy="440055"/>
            </a:xfrm>
            <a:custGeom>
              <a:avLst/>
              <a:gdLst/>
              <a:ahLst/>
              <a:cxnLst/>
              <a:rect l="l" t="t" r="r" b="b"/>
              <a:pathLst>
                <a:path w="163829" h="440054">
                  <a:moveTo>
                    <a:pt x="154694" y="0"/>
                  </a:moveTo>
                  <a:lnTo>
                    <a:pt x="115515" y="7848"/>
                  </a:lnTo>
                  <a:lnTo>
                    <a:pt x="63042" y="29147"/>
                  </a:lnTo>
                  <a:lnTo>
                    <a:pt x="30693" y="56196"/>
                  </a:lnTo>
                  <a:lnTo>
                    <a:pt x="8363" y="92164"/>
                  </a:lnTo>
                  <a:lnTo>
                    <a:pt x="9" y="132965"/>
                  </a:lnTo>
                  <a:lnTo>
                    <a:pt x="0" y="137692"/>
                  </a:lnTo>
                  <a:lnTo>
                    <a:pt x="152" y="145238"/>
                  </a:lnTo>
                  <a:lnTo>
                    <a:pt x="8958" y="186488"/>
                  </a:lnTo>
                  <a:lnTo>
                    <a:pt x="39916" y="234019"/>
                  </a:lnTo>
                  <a:lnTo>
                    <a:pt x="69744" y="258292"/>
                  </a:lnTo>
                  <a:lnTo>
                    <a:pt x="79952" y="266766"/>
                  </a:lnTo>
                  <a:lnTo>
                    <a:pt x="101250" y="308992"/>
                  </a:lnTo>
                  <a:lnTo>
                    <a:pt x="103791" y="336396"/>
                  </a:lnTo>
                  <a:lnTo>
                    <a:pt x="102929" y="350685"/>
                  </a:lnTo>
                  <a:lnTo>
                    <a:pt x="96466" y="375638"/>
                  </a:lnTo>
                  <a:lnTo>
                    <a:pt x="83495" y="401024"/>
                  </a:lnTo>
                  <a:lnTo>
                    <a:pt x="64070" y="426758"/>
                  </a:lnTo>
                  <a:lnTo>
                    <a:pt x="51397" y="439517"/>
                  </a:lnTo>
                  <a:lnTo>
                    <a:pt x="102327" y="439517"/>
                  </a:lnTo>
                  <a:lnTo>
                    <a:pt x="112977" y="431215"/>
                  </a:lnTo>
                  <a:lnTo>
                    <a:pt x="83536" y="431215"/>
                  </a:lnTo>
                  <a:lnTo>
                    <a:pt x="97835" y="411548"/>
                  </a:lnTo>
                  <a:lnTo>
                    <a:pt x="108790" y="391902"/>
                  </a:lnTo>
                  <a:lnTo>
                    <a:pt x="116383" y="372304"/>
                  </a:lnTo>
                  <a:lnTo>
                    <a:pt x="120595" y="352780"/>
                  </a:lnTo>
                  <a:lnTo>
                    <a:pt x="121564" y="336312"/>
                  </a:lnTo>
                  <a:lnTo>
                    <a:pt x="120904" y="320471"/>
                  </a:lnTo>
                  <a:lnTo>
                    <a:pt x="109322" y="277064"/>
                  </a:lnTo>
                  <a:lnTo>
                    <a:pt x="80158" y="243890"/>
                  </a:lnTo>
                  <a:lnTo>
                    <a:pt x="66985" y="234002"/>
                  </a:lnTo>
                  <a:lnTo>
                    <a:pt x="52794" y="221768"/>
                  </a:lnTo>
                  <a:lnTo>
                    <a:pt x="29536" y="189826"/>
                  </a:lnTo>
                  <a:lnTo>
                    <a:pt x="18931" y="153200"/>
                  </a:lnTo>
                  <a:lnTo>
                    <a:pt x="17756" y="137692"/>
                  </a:lnTo>
                  <a:lnTo>
                    <a:pt x="17807" y="132965"/>
                  </a:lnTo>
                  <a:lnTo>
                    <a:pt x="33079" y="82610"/>
                  </a:lnTo>
                  <a:lnTo>
                    <a:pt x="63318" y="50253"/>
                  </a:lnTo>
                  <a:lnTo>
                    <a:pt x="74633" y="42862"/>
                  </a:lnTo>
                  <a:lnTo>
                    <a:pt x="100115" y="42862"/>
                  </a:lnTo>
                  <a:lnTo>
                    <a:pt x="122550" y="23723"/>
                  </a:lnTo>
                  <a:lnTo>
                    <a:pt x="154694" y="0"/>
                  </a:lnTo>
                  <a:close/>
                </a:path>
                <a:path w="163829" h="440054">
                  <a:moveTo>
                    <a:pt x="100115" y="42862"/>
                  </a:moveTo>
                  <a:lnTo>
                    <a:pt x="74633" y="42862"/>
                  </a:lnTo>
                  <a:lnTo>
                    <a:pt x="61455" y="59188"/>
                  </a:lnTo>
                  <a:lnTo>
                    <a:pt x="50364" y="77382"/>
                  </a:lnTo>
                  <a:lnTo>
                    <a:pt x="42558" y="97217"/>
                  </a:lnTo>
                  <a:lnTo>
                    <a:pt x="39238" y="118465"/>
                  </a:lnTo>
                  <a:lnTo>
                    <a:pt x="39244" y="125552"/>
                  </a:lnTo>
                  <a:lnTo>
                    <a:pt x="47441" y="163547"/>
                  </a:lnTo>
                  <a:lnTo>
                    <a:pt x="72052" y="199407"/>
                  </a:lnTo>
                  <a:lnTo>
                    <a:pt x="98916" y="220090"/>
                  </a:lnTo>
                  <a:lnTo>
                    <a:pt x="107007" y="226664"/>
                  </a:lnTo>
                  <a:lnTo>
                    <a:pt x="135639" y="264725"/>
                  </a:lnTo>
                  <a:lnTo>
                    <a:pt x="144976" y="303478"/>
                  </a:lnTo>
                  <a:lnTo>
                    <a:pt x="145672" y="323394"/>
                  </a:lnTo>
                  <a:lnTo>
                    <a:pt x="144129" y="340772"/>
                  </a:lnTo>
                  <a:lnTo>
                    <a:pt x="122830" y="393536"/>
                  </a:lnTo>
                  <a:lnTo>
                    <a:pt x="95690" y="422694"/>
                  </a:lnTo>
                  <a:lnTo>
                    <a:pt x="83536" y="431215"/>
                  </a:lnTo>
                  <a:lnTo>
                    <a:pt x="112977" y="431215"/>
                  </a:lnTo>
                  <a:lnTo>
                    <a:pt x="140719" y="398794"/>
                  </a:lnTo>
                  <a:lnTo>
                    <a:pt x="157183" y="363004"/>
                  </a:lnTo>
                  <a:lnTo>
                    <a:pt x="163516" y="323394"/>
                  </a:lnTo>
                  <a:lnTo>
                    <a:pt x="162689" y="301980"/>
                  </a:lnTo>
                  <a:lnTo>
                    <a:pt x="151927" y="257649"/>
                  </a:lnTo>
                  <a:lnTo>
                    <a:pt x="126937" y="221005"/>
                  </a:lnTo>
                  <a:lnTo>
                    <a:pt x="95429" y="195514"/>
                  </a:lnTo>
                  <a:lnTo>
                    <a:pt x="84674" y="186826"/>
                  </a:lnTo>
                  <a:lnTo>
                    <a:pt x="61748" y="150578"/>
                  </a:lnTo>
                  <a:lnTo>
                    <a:pt x="57018" y="119100"/>
                  </a:lnTo>
                  <a:lnTo>
                    <a:pt x="61929" y="95525"/>
                  </a:lnTo>
                  <a:lnTo>
                    <a:pt x="74868" y="71212"/>
                  </a:lnTo>
                  <a:lnTo>
                    <a:pt x="95266" y="46998"/>
                  </a:lnTo>
                  <a:lnTo>
                    <a:pt x="100115" y="42862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1405" y="1898783"/>
              <a:ext cx="476250" cy="415290"/>
            </a:xfrm>
            <a:custGeom>
              <a:avLst/>
              <a:gdLst/>
              <a:ahLst/>
              <a:cxnLst/>
              <a:rect l="l" t="t" r="r" b="b"/>
              <a:pathLst>
                <a:path w="476250" h="415289">
                  <a:moveTo>
                    <a:pt x="0" y="329113"/>
                  </a:moveTo>
                  <a:lnTo>
                    <a:pt x="0" y="351856"/>
                  </a:lnTo>
                  <a:lnTo>
                    <a:pt x="7498" y="358291"/>
                  </a:lnTo>
                  <a:lnTo>
                    <a:pt x="46104" y="382277"/>
                  </a:lnTo>
                  <a:lnTo>
                    <a:pt x="88361" y="400167"/>
                  </a:lnTo>
                  <a:lnTo>
                    <a:pt x="133658" y="411349"/>
                  </a:lnTo>
                  <a:lnTo>
                    <a:pt x="181385" y="415212"/>
                  </a:lnTo>
                  <a:lnTo>
                    <a:pt x="229112" y="411349"/>
                  </a:lnTo>
                  <a:lnTo>
                    <a:pt x="274410" y="400167"/>
                  </a:lnTo>
                  <a:lnTo>
                    <a:pt x="280870" y="397432"/>
                  </a:lnTo>
                  <a:lnTo>
                    <a:pt x="181385" y="397432"/>
                  </a:lnTo>
                  <a:lnTo>
                    <a:pt x="131689" y="392964"/>
                  </a:lnTo>
                  <a:lnTo>
                    <a:pt x="84889" y="380084"/>
                  </a:lnTo>
                  <a:lnTo>
                    <a:pt x="41772" y="359580"/>
                  </a:lnTo>
                  <a:lnTo>
                    <a:pt x="3127" y="332241"/>
                  </a:lnTo>
                  <a:lnTo>
                    <a:pt x="0" y="329113"/>
                  </a:lnTo>
                  <a:close/>
                </a:path>
                <a:path w="476250" h="415289">
                  <a:moveTo>
                    <a:pt x="449295" y="0"/>
                  </a:moveTo>
                  <a:lnTo>
                    <a:pt x="429440" y="0"/>
                  </a:lnTo>
                  <a:lnTo>
                    <a:pt x="440896" y="24089"/>
                  </a:lnTo>
                  <a:lnTo>
                    <a:pt x="453776" y="70889"/>
                  </a:lnTo>
                  <a:lnTo>
                    <a:pt x="458245" y="120585"/>
                  </a:lnTo>
                  <a:lnTo>
                    <a:pt x="453776" y="170284"/>
                  </a:lnTo>
                  <a:lnTo>
                    <a:pt x="440896" y="217087"/>
                  </a:lnTo>
                  <a:lnTo>
                    <a:pt x="420392" y="260206"/>
                  </a:lnTo>
                  <a:lnTo>
                    <a:pt x="393052" y="298853"/>
                  </a:lnTo>
                  <a:lnTo>
                    <a:pt x="359664" y="332241"/>
                  </a:lnTo>
                  <a:lnTo>
                    <a:pt x="321015" y="359580"/>
                  </a:lnTo>
                  <a:lnTo>
                    <a:pt x="277894" y="380084"/>
                  </a:lnTo>
                  <a:lnTo>
                    <a:pt x="231088" y="392964"/>
                  </a:lnTo>
                  <a:lnTo>
                    <a:pt x="181385" y="397432"/>
                  </a:lnTo>
                  <a:lnTo>
                    <a:pt x="280870" y="397432"/>
                  </a:lnTo>
                  <a:lnTo>
                    <a:pt x="316668" y="382277"/>
                  </a:lnTo>
                  <a:lnTo>
                    <a:pt x="355275" y="358291"/>
                  </a:lnTo>
                  <a:lnTo>
                    <a:pt x="389620" y="328820"/>
                  </a:lnTo>
                  <a:lnTo>
                    <a:pt x="419091" y="294476"/>
                  </a:lnTo>
                  <a:lnTo>
                    <a:pt x="443077" y="255868"/>
                  </a:lnTo>
                  <a:lnTo>
                    <a:pt x="460967" y="213610"/>
                  </a:lnTo>
                  <a:lnTo>
                    <a:pt x="472149" y="168312"/>
                  </a:lnTo>
                  <a:lnTo>
                    <a:pt x="476012" y="120585"/>
                  </a:lnTo>
                  <a:lnTo>
                    <a:pt x="472149" y="72862"/>
                  </a:lnTo>
                  <a:lnTo>
                    <a:pt x="460967" y="27567"/>
                  </a:lnTo>
                  <a:lnTo>
                    <a:pt x="449295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958783" y="2544023"/>
              <a:ext cx="135890" cy="502284"/>
            </a:xfrm>
            <a:custGeom>
              <a:avLst/>
              <a:gdLst/>
              <a:ahLst/>
              <a:cxnLst/>
              <a:rect l="l" t="t" r="r" b="b"/>
              <a:pathLst>
                <a:path w="135890" h="502285">
                  <a:moveTo>
                    <a:pt x="131521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117716" y="17780"/>
                  </a:lnTo>
                  <a:lnTo>
                    <a:pt x="117716" y="501878"/>
                  </a:lnTo>
                  <a:lnTo>
                    <a:pt x="135496" y="501878"/>
                  </a:lnTo>
                  <a:lnTo>
                    <a:pt x="135496" y="3975"/>
                  </a:lnTo>
                  <a:lnTo>
                    <a:pt x="131521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893256" y="2479445"/>
              <a:ext cx="78727" cy="1386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824880" y="2502369"/>
              <a:ext cx="135890" cy="502284"/>
            </a:xfrm>
            <a:custGeom>
              <a:avLst/>
              <a:gdLst/>
              <a:ahLst/>
              <a:cxnLst/>
              <a:rect l="l" t="t" r="r" b="b"/>
              <a:pathLst>
                <a:path w="135890" h="502285">
                  <a:moveTo>
                    <a:pt x="17779" y="0"/>
                  </a:moveTo>
                  <a:lnTo>
                    <a:pt x="0" y="0"/>
                  </a:lnTo>
                  <a:lnTo>
                    <a:pt x="0" y="497890"/>
                  </a:lnTo>
                  <a:lnTo>
                    <a:pt x="3975" y="501865"/>
                  </a:lnTo>
                  <a:lnTo>
                    <a:pt x="135496" y="501865"/>
                  </a:lnTo>
                  <a:lnTo>
                    <a:pt x="135496" y="484085"/>
                  </a:lnTo>
                  <a:lnTo>
                    <a:pt x="17779" y="484085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950392" y="2930359"/>
              <a:ext cx="78727" cy="1386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928713" y="2289608"/>
              <a:ext cx="135839" cy="1806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034082" y="2137529"/>
              <a:ext cx="192798" cy="1155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2065470" y="1998947"/>
              <a:ext cx="43180" cy="13970"/>
            </a:xfrm>
            <a:custGeom>
              <a:avLst/>
              <a:gdLst/>
              <a:ahLst/>
              <a:cxnLst/>
              <a:rect l="l" t="t" r="r" b="b"/>
              <a:pathLst>
                <a:path w="43179" h="13969">
                  <a:moveTo>
                    <a:pt x="42672" y="0"/>
                  </a:moveTo>
                  <a:lnTo>
                    <a:pt x="0" y="101"/>
                  </a:lnTo>
                  <a:lnTo>
                    <a:pt x="38" y="13436"/>
                  </a:lnTo>
                  <a:lnTo>
                    <a:pt x="42710" y="13334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150801" y="1998731"/>
              <a:ext cx="43180" cy="13970"/>
            </a:xfrm>
            <a:custGeom>
              <a:avLst/>
              <a:gdLst/>
              <a:ahLst/>
              <a:cxnLst/>
              <a:rect l="l" t="t" r="r" b="b"/>
              <a:pathLst>
                <a:path w="43179" h="13969">
                  <a:moveTo>
                    <a:pt x="42659" y="0"/>
                  </a:moveTo>
                  <a:lnTo>
                    <a:pt x="0" y="101"/>
                  </a:lnTo>
                  <a:lnTo>
                    <a:pt x="25" y="13436"/>
                  </a:lnTo>
                  <a:lnTo>
                    <a:pt x="42697" y="13334"/>
                  </a:lnTo>
                  <a:lnTo>
                    <a:pt x="42659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236120" y="1998515"/>
              <a:ext cx="43180" cy="13970"/>
            </a:xfrm>
            <a:custGeom>
              <a:avLst/>
              <a:gdLst/>
              <a:ahLst/>
              <a:cxnLst/>
              <a:rect l="l" t="t" r="r" b="b"/>
              <a:pathLst>
                <a:path w="43179" h="13969">
                  <a:moveTo>
                    <a:pt x="42672" y="0"/>
                  </a:moveTo>
                  <a:lnTo>
                    <a:pt x="0" y="114"/>
                  </a:lnTo>
                  <a:lnTo>
                    <a:pt x="38" y="13449"/>
                  </a:lnTo>
                  <a:lnTo>
                    <a:pt x="42710" y="13334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321465" y="1998299"/>
              <a:ext cx="40640" cy="13970"/>
            </a:xfrm>
            <a:custGeom>
              <a:avLst/>
              <a:gdLst/>
              <a:ahLst/>
              <a:cxnLst/>
              <a:rect l="l" t="t" r="r" b="b"/>
              <a:pathLst>
                <a:path w="40640" h="13969">
                  <a:moveTo>
                    <a:pt x="40601" y="0"/>
                  </a:moveTo>
                  <a:lnTo>
                    <a:pt x="0" y="114"/>
                  </a:lnTo>
                  <a:lnTo>
                    <a:pt x="25" y="13436"/>
                  </a:lnTo>
                  <a:lnTo>
                    <a:pt x="40640" y="13334"/>
                  </a:lnTo>
                  <a:lnTo>
                    <a:pt x="40601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109287" y="2406494"/>
              <a:ext cx="739140" cy="230504"/>
            </a:xfrm>
            <a:custGeom>
              <a:avLst/>
              <a:gdLst/>
              <a:ahLst/>
              <a:cxnLst/>
              <a:rect l="l" t="t" r="r" b="b"/>
              <a:pathLst>
                <a:path w="739140" h="230504">
                  <a:moveTo>
                    <a:pt x="371459" y="0"/>
                  </a:moveTo>
                  <a:lnTo>
                    <a:pt x="367522" y="0"/>
                  </a:lnTo>
                  <a:lnTo>
                    <a:pt x="6016" y="205765"/>
                  </a:lnTo>
                  <a:lnTo>
                    <a:pt x="534" y="212198"/>
                  </a:lnTo>
                  <a:lnTo>
                    <a:pt x="0" y="220321"/>
                  </a:lnTo>
                  <a:lnTo>
                    <a:pt x="3794" y="227284"/>
                  </a:lnTo>
                  <a:lnTo>
                    <a:pt x="11299" y="230238"/>
                  </a:lnTo>
                  <a:lnTo>
                    <a:pt x="727681" y="230238"/>
                  </a:lnTo>
                  <a:lnTo>
                    <a:pt x="735191" y="227284"/>
                  </a:lnTo>
                  <a:lnTo>
                    <a:pt x="738987" y="220321"/>
                  </a:lnTo>
                  <a:lnTo>
                    <a:pt x="738454" y="212198"/>
                  </a:lnTo>
                  <a:lnTo>
                    <a:pt x="732977" y="205765"/>
                  </a:lnTo>
                  <a:lnTo>
                    <a:pt x="371459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2099559" y="2620519"/>
              <a:ext cx="758825" cy="535305"/>
            </a:xfrm>
            <a:custGeom>
              <a:avLst/>
              <a:gdLst/>
              <a:ahLst/>
              <a:cxnLst/>
              <a:rect l="l" t="t" r="r" b="b"/>
              <a:pathLst>
                <a:path w="758825" h="535304">
                  <a:moveTo>
                    <a:pt x="753757" y="430606"/>
                  </a:moveTo>
                  <a:lnTo>
                    <a:pt x="4673" y="430606"/>
                  </a:lnTo>
                  <a:lnTo>
                    <a:pt x="0" y="435038"/>
                  </a:lnTo>
                  <a:lnTo>
                    <a:pt x="0" y="530504"/>
                  </a:lnTo>
                  <a:lnTo>
                    <a:pt x="4673" y="534936"/>
                  </a:lnTo>
                  <a:lnTo>
                    <a:pt x="753757" y="534936"/>
                  </a:lnTo>
                  <a:lnTo>
                    <a:pt x="758444" y="530504"/>
                  </a:lnTo>
                  <a:lnTo>
                    <a:pt x="758444" y="435038"/>
                  </a:lnTo>
                  <a:lnTo>
                    <a:pt x="753757" y="430606"/>
                  </a:lnTo>
                  <a:close/>
                </a:path>
                <a:path w="758825" h="535304">
                  <a:moveTo>
                    <a:pt x="140335" y="0"/>
                  </a:moveTo>
                  <a:lnTo>
                    <a:pt x="81216" y="0"/>
                  </a:lnTo>
                  <a:lnTo>
                    <a:pt x="77927" y="3111"/>
                  </a:lnTo>
                  <a:lnTo>
                    <a:pt x="77927" y="427494"/>
                  </a:lnTo>
                  <a:lnTo>
                    <a:pt x="74625" y="430606"/>
                  </a:lnTo>
                  <a:lnTo>
                    <a:pt x="146913" y="430606"/>
                  </a:lnTo>
                  <a:lnTo>
                    <a:pt x="143624" y="427494"/>
                  </a:lnTo>
                  <a:lnTo>
                    <a:pt x="143624" y="3111"/>
                  </a:lnTo>
                  <a:lnTo>
                    <a:pt x="140335" y="0"/>
                  </a:lnTo>
                  <a:close/>
                </a:path>
                <a:path w="758825" h="535304">
                  <a:moveTo>
                    <a:pt x="319290" y="0"/>
                  </a:moveTo>
                  <a:lnTo>
                    <a:pt x="260184" y="0"/>
                  </a:lnTo>
                  <a:lnTo>
                    <a:pt x="256895" y="3111"/>
                  </a:lnTo>
                  <a:lnTo>
                    <a:pt x="256895" y="427494"/>
                  </a:lnTo>
                  <a:lnTo>
                    <a:pt x="253593" y="430606"/>
                  </a:lnTo>
                  <a:lnTo>
                    <a:pt x="325882" y="430606"/>
                  </a:lnTo>
                  <a:lnTo>
                    <a:pt x="322592" y="427494"/>
                  </a:lnTo>
                  <a:lnTo>
                    <a:pt x="322592" y="3111"/>
                  </a:lnTo>
                  <a:lnTo>
                    <a:pt x="319290" y="0"/>
                  </a:lnTo>
                  <a:close/>
                </a:path>
                <a:path w="758825" h="535304">
                  <a:moveTo>
                    <a:pt x="498259" y="0"/>
                  </a:moveTo>
                  <a:lnTo>
                    <a:pt x="439153" y="0"/>
                  </a:lnTo>
                  <a:lnTo>
                    <a:pt x="435851" y="3111"/>
                  </a:lnTo>
                  <a:lnTo>
                    <a:pt x="435851" y="427494"/>
                  </a:lnTo>
                  <a:lnTo>
                    <a:pt x="432562" y="430606"/>
                  </a:lnTo>
                  <a:lnTo>
                    <a:pt x="504850" y="430606"/>
                  </a:lnTo>
                  <a:lnTo>
                    <a:pt x="501548" y="427494"/>
                  </a:lnTo>
                  <a:lnTo>
                    <a:pt x="501548" y="3111"/>
                  </a:lnTo>
                  <a:lnTo>
                    <a:pt x="498259" y="0"/>
                  </a:lnTo>
                  <a:close/>
                </a:path>
                <a:path w="758825" h="535304">
                  <a:moveTo>
                    <a:pt x="677227" y="0"/>
                  </a:moveTo>
                  <a:lnTo>
                    <a:pt x="618109" y="0"/>
                  </a:lnTo>
                  <a:lnTo>
                    <a:pt x="614819" y="3111"/>
                  </a:lnTo>
                  <a:lnTo>
                    <a:pt x="614819" y="427494"/>
                  </a:lnTo>
                  <a:lnTo>
                    <a:pt x="611517" y="430606"/>
                  </a:lnTo>
                  <a:lnTo>
                    <a:pt x="683806" y="430606"/>
                  </a:lnTo>
                  <a:lnTo>
                    <a:pt x="680516" y="427494"/>
                  </a:lnTo>
                  <a:lnTo>
                    <a:pt x="680516" y="3111"/>
                  </a:lnTo>
                  <a:lnTo>
                    <a:pt x="677227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760588" y="1906936"/>
              <a:ext cx="1741170" cy="1723389"/>
            </a:xfrm>
            <a:custGeom>
              <a:avLst/>
              <a:gdLst/>
              <a:ahLst/>
              <a:cxnLst/>
              <a:rect l="l" t="t" r="r" b="b"/>
              <a:pathLst>
                <a:path w="1741170" h="1723389">
                  <a:moveTo>
                    <a:pt x="0" y="1723224"/>
                  </a:moveTo>
                  <a:lnTo>
                    <a:pt x="1740636" y="1723224"/>
                  </a:lnTo>
                  <a:lnTo>
                    <a:pt x="1740636" y="0"/>
                  </a:lnTo>
                  <a:lnTo>
                    <a:pt x="0" y="0"/>
                  </a:lnTo>
                  <a:lnTo>
                    <a:pt x="0" y="1723224"/>
                  </a:lnTo>
                  <a:close/>
                </a:path>
              </a:pathLst>
            </a:custGeom>
            <a:solidFill>
              <a:srgbClr val="AFDFE1">
                <a:alpha val="51998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43243" y="2947770"/>
              <a:ext cx="161290" cy="610235"/>
            </a:xfrm>
            <a:custGeom>
              <a:avLst/>
              <a:gdLst/>
              <a:ahLst/>
              <a:cxnLst/>
              <a:rect l="l" t="t" r="r" b="b"/>
              <a:pathLst>
                <a:path w="161290" h="610235">
                  <a:moveTo>
                    <a:pt x="156375" y="0"/>
                  </a:moveTo>
                  <a:lnTo>
                    <a:pt x="3009" y="324027"/>
                  </a:lnTo>
                  <a:lnTo>
                    <a:pt x="60629" y="342277"/>
                  </a:lnTo>
                  <a:lnTo>
                    <a:pt x="0" y="609625"/>
                  </a:lnTo>
                  <a:lnTo>
                    <a:pt x="60757" y="485355"/>
                  </a:lnTo>
                  <a:lnTo>
                    <a:pt x="43802" y="485355"/>
                  </a:lnTo>
                  <a:lnTo>
                    <a:pt x="78574" y="331978"/>
                  </a:lnTo>
                  <a:lnTo>
                    <a:pt x="24257" y="314769"/>
                  </a:lnTo>
                  <a:lnTo>
                    <a:pt x="116738" y="119329"/>
                  </a:lnTo>
                  <a:lnTo>
                    <a:pt x="132295" y="119329"/>
                  </a:lnTo>
                  <a:lnTo>
                    <a:pt x="156375" y="0"/>
                  </a:lnTo>
                  <a:close/>
                </a:path>
                <a:path w="161290" h="610235">
                  <a:moveTo>
                    <a:pt x="132295" y="119329"/>
                  </a:moveTo>
                  <a:lnTo>
                    <a:pt x="116738" y="119329"/>
                  </a:lnTo>
                  <a:lnTo>
                    <a:pt x="83324" y="284962"/>
                  </a:lnTo>
                  <a:lnTo>
                    <a:pt x="137909" y="292900"/>
                  </a:lnTo>
                  <a:lnTo>
                    <a:pt x="43802" y="485355"/>
                  </a:lnTo>
                  <a:lnTo>
                    <a:pt x="60757" y="485355"/>
                  </a:lnTo>
                  <a:lnTo>
                    <a:pt x="160756" y="280822"/>
                  </a:lnTo>
                  <a:lnTo>
                    <a:pt x="101447" y="272199"/>
                  </a:lnTo>
                  <a:lnTo>
                    <a:pt x="132295" y="119329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98816" y="3156098"/>
              <a:ext cx="294005" cy="401955"/>
            </a:xfrm>
            <a:custGeom>
              <a:avLst/>
              <a:gdLst/>
              <a:ahLst/>
              <a:cxnLst/>
              <a:rect l="l" t="t" r="r" b="b"/>
              <a:pathLst>
                <a:path w="294004" h="401954">
                  <a:moveTo>
                    <a:pt x="293751" y="0"/>
                  </a:moveTo>
                  <a:lnTo>
                    <a:pt x="87223" y="193154"/>
                  </a:lnTo>
                  <a:lnTo>
                    <a:pt x="122389" y="222034"/>
                  </a:lnTo>
                  <a:lnTo>
                    <a:pt x="0" y="401713"/>
                  </a:lnTo>
                  <a:lnTo>
                    <a:pt x="108258" y="303047"/>
                  </a:lnTo>
                  <a:lnTo>
                    <a:pt x="85636" y="303047"/>
                  </a:lnTo>
                  <a:lnTo>
                    <a:pt x="142824" y="219087"/>
                  </a:lnTo>
                  <a:lnTo>
                    <a:pt x="110324" y="192404"/>
                  </a:lnTo>
                  <a:lnTo>
                    <a:pt x="213791" y="95643"/>
                  </a:lnTo>
                  <a:lnTo>
                    <a:pt x="231936" y="95643"/>
                  </a:lnTo>
                  <a:lnTo>
                    <a:pt x="293751" y="0"/>
                  </a:lnTo>
                  <a:close/>
                </a:path>
                <a:path w="294004" h="401954">
                  <a:moveTo>
                    <a:pt x="231936" y="95643"/>
                  </a:moveTo>
                  <a:lnTo>
                    <a:pt x="213791" y="95643"/>
                  </a:lnTo>
                  <a:lnTo>
                    <a:pt x="153403" y="189090"/>
                  </a:lnTo>
                  <a:lnTo>
                    <a:pt x="188379" y="209410"/>
                  </a:lnTo>
                  <a:lnTo>
                    <a:pt x="85636" y="303047"/>
                  </a:lnTo>
                  <a:lnTo>
                    <a:pt x="108258" y="303047"/>
                  </a:lnTo>
                  <a:lnTo>
                    <a:pt x="213995" y="206679"/>
                  </a:lnTo>
                  <a:lnTo>
                    <a:pt x="174866" y="183946"/>
                  </a:lnTo>
                  <a:lnTo>
                    <a:pt x="231936" y="95643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879046" y="2031268"/>
              <a:ext cx="118745" cy="395605"/>
            </a:xfrm>
            <a:custGeom>
              <a:avLst/>
              <a:gdLst/>
              <a:ahLst/>
              <a:cxnLst/>
              <a:rect l="l" t="t" r="r" b="b"/>
              <a:pathLst>
                <a:path w="118745" h="395604">
                  <a:moveTo>
                    <a:pt x="111937" y="0"/>
                  </a:moveTo>
                  <a:lnTo>
                    <a:pt x="70536" y="10435"/>
                  </a:lnTo>
                  <a:lnTo>
                    <a:pt x="33769" y="33591"/>
                  </a:lnTo>
                  <a:lnTo>
                    <a:pt x="6040" y="75950"/>
                  </a:lnTo>
                  <a:lnTo>
                    <a:pt x="0" y="109527"/>
                  </a:lnTo>
                  <a:lnTo>
                    <a:pt x="31" y="115959"/>
                  </a:lnTo>
                  <a:lnTo>
                    <a:pt x="6480" y="153719"/>
                  </a:lnTo>
                  <a:lnTo>
                    <a:pt x="28849" y="192847"/>
                  </a:lnTo>
                  <a:lnTo>
                    <a:pt x="50444" y="212877"/>
                  </a:lnTo>
                  <a:lnTo>
                    <a:pt x="57840" y="219864"/>
                  </a:lnTo>
                  <a:lnTo>
                    <a:pt x="74680" y="265661"/>
                  </a:lnTo>
                  <a:lnTo>
                    <a:pt x="75090" y="277241"/>
                  </a:lnTo>
                  <a:lnTo>
                    <a:pt x="74472" y="289026"/>
                  </a:lnTo>
                  <a:lnTo>
                    <a:pt x="60410" y="330523"/>
                  </a:lnTo>
                  <a:lnTo>
                    <a:pt x="27539" y="373287"/>
                  </a:lnTo>
                  <a:lnTo>
                    <a:pt x="5829" y="395528"/>
                  </a:lnTo>
                  <a:lnTo>
                    <a:pt x="33870" y="385610"/>
                  </a:lnTo>
                  <a:lnTo>
                    <a:pt x="46908" y="380161"/>
                  </a:lnTo>
                  <a:lnTo>
                    <a:pt x="59272" y="373287"/>
                  </a:lnTo>
                  <a:lnTo>
                    <a:pt x="70934" y="365000"/>
                  </a:lnTo>
                  <a:lnTo>
                    <a:pt x="81749" y="355409"/>
                  </a:lnTo>
                  <a:lnTo>
                    <a:pt x="60439" y="355409"/>
                  </a:lnTo>
                  <a:lnTo>
                    <a:pt x="70786" y="339191"/>
                  </a:lnTo>
                  <a:lnTo>
                    <a:pt x="78711" y="322995"/>
                  </a:lnTo>
                  <a:lnTo>
                    <a:pt x="84203" y="306842"/>
                  </a:lnTo>
                  <a:lnTo>
                    <a:pt x="87249" y="290753"/>
                  </a:lnTo>
                  <a:lnTo>
                    <a:pt x="87945" y="277175"/>
                  </a:lnTo>
                  <a:lnTo>
                    <a:pt x="87466" y="264113"/>
                  </a:lnTo>
                  <a:lnTo>
                    <a:pt x="73866" y="218466"/>
                  </a:lnTo>
                  <a:lnTo>
                    <a:pt x="48407" y="192820"/>
                  </a:lnTo>
                  <a:lnTo>
                    <a:pt x="38155" y="182748"/>
                  </a:lnTo>
                  <a:lnTo>
                    <a:pt x="18580" y="148771"/>
                  </a:lnTo>
                  <a:lnTo>
                    <a:pt x="12873" y="109527"/>
                  </a:lnTo>
                  <a:lnTo>
                    <a:pt x="13302" y="102932"/>
                  </a:lnTo>
                  <a:lnTo>
                    <a:pt x="31922" y="55897"/>
                  </a:lnTo>
                  <a:lnTo>
                    <a:pt x="54000" y="35318"/>
                  </a:lnTo>
                  <a:lnTo>
                    <a:pt x="72435" y="35318"/>
                  </a:lnTo>
                  <a:lnTo>
                    <a:pt x="88671" y="19545"/>
                  </a:lnTo>
                  <a:lnTo>
                    <a:pt x="111937" y="0"/>
                  </a:lnTo>
                  <a:close/>
                </a:path>
                <a:path w="118745" h="395604">
                  <a:moveTo>
                    <a:pt x="72435" y="35318"/>
                  </a:moveTo>
                  <a:lnTo>
                    <a:pt x="54000" y="35318"/>
                  </a:lnTo>
                  <a:lnTo>
                    <a:pt x="44457" y="48770"/>
                  </a:lnTo>
                  <a:lnTo>
                    <a:pt x="36428" y="63761"/>
                  </a:lnTo>
                  <a:lnTo>
                    <a:pt x="30777" y="80108"/>
                  </a:lnTo>
                  <a:lnTo>
                    <a:pt x="28371" y="97624"/>
                  </a:lnTo>
                  <a:lnTo>
                    <a:pt x="28449" y="104521"/>
                  </a:lnTo>
                  <a:lnTo>
                    <a:pt x="39116" y="146215"/>
                  </a:lnTo>
                  <a:lnTo>
                    <a:pt x="71564" y="181406"/>
                  </a:lnTo>
                  <a:lnTo>
                    <a:pt x="77407" y="186798"/>
                  </a:lnTo>
                  <a:lnTo>
                    <a:pt x="100692" y="225810"/>
                  </a:lnTo>
                  <a:lnTo>
                    <a:pt x="105386" y="264113"/>
                  </a:lnTo>
                  <a:lnTo>
                    <a:pt x="105398" y="266517"/>
                  </a:lnTo>
                  <a:lnTo>
                    <a:pt x="104286" y="280847"/>
                  </a:lnTo>
                  <a:lnTo>
                    <a:pt x="88863" y="324354"/>
                  </a:lnTo>
                  <a:lnTo>
                    <a:pt x="60439" y="355409"/>
                  </a:lnTo>
                  <a:lnTo>
                    <a:pt x="81749" y="355409"/>
                  </a:lnTo>
                  <a:lnTo>
                    <a:pt x="108828" y="314184"/>
                  </a:lnTo>
                  <a:lnTo>
                    <a:pt x="118305" y="266517"/>
                  </a:lnTo>
                  <a:lnTo>
                    <a:pt x="117705" y="248869"/>
                  </a:lnTo>
                  <a:lnTo>
                    <a:pt x="106232" y="203746"/>
                  </a:lnTo>
                  <a:lnTo>
                    <a:pt x="78676" y="169164"/>
                  </a:lnTo>
                  <a:lnTo>
                    <a:pt x="69039" y="161133"/>
                  </a:lnTo>
                  <a:lnTo>
                    <a:pt x="61252" y="153973"/>
                  </a:lnTo>
                  <a:lnTo>
                    <a:pt x="43357" y="119176"/>
                  </a:lnTo>
                  <a:lnTo>
                    <a:pt x="41008" y="104521"/>
                  </a:lnTo>
                  <a:lnTo>
                    <a:pt x="41236" y="98158"/>
                  </a:lnTo>
                  <a:lnTo>
                    <a:pt x="44794" y="78725"/>
                  </a:lnTo>
                  <a:lnTo>
                    <a:pt x="54162" y="58685"/>
                  </a:lnTo>
                  <a:lnTo>
                    <a:pt x="68926" y="38727"/>
                  </a:lnTo>
                  <a:lnTo>
                    <a:pt x="72435" y="35318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999247" y="2031253"/>
              <a:ext cx="118745" cy="395605"/>
            </a:xfrm>
            <a:custGeom>
              <a:avLst/>
              <a:gdLst/>
              <a:ahLst/>
              <a:cxnLst/>
              <a:rect l="l" t="t" r="r" b="b"/>
              <a:pathLst>
                <a:path w="118745" h="395604">
                  <a:moveTo>
                    <a:pt x="111944" y="0"/>
                  </a:moveTo>
                  <a:lnTo>
                    <a:pt x="70537" y="10458"/>
                  </a:lnTo>
                  <a:lnTo>
                    <a:pt x="33775" y="33616"/>
                  </a:lnTo>
                  <a:lnTo>
                    <a:pt x="6054" y="75966"/>
                  </a:lnTo>
                  <a:lnTo>
                    <a:pt x="0" y="109608"/>
                  </a:lnTo>
                  <a:lnTo>
                    <a:pt x="39" y="116054"/>
                  </a:lnTo>
                  <a:lnTo>
                    <a:pt x="6482" y="153712"/>
                  </a:lnTo>
                  <a:lnTo>
                    <a:pt x="28872" y="192878"/>
                  </a:lnTo>
                  <a:lnTo>
                    <a:pt x="50463" y="212890"/>
                  </a:lnTo>
                  <a:lnTo>
                    <a:pt x="57852" y="219882"/>
                  </a:lnTo>
                  <a:lnTo>
                    <a:pt x="74690" y="265684"/>
                  </a:lnTo>
                  <a:lnTo>
                    <a:pt x="75097" y="277263"/>
                  </a:lnTo>
                  <a:lnTo>
                    <a:pt x="74479" y="289052"/>
                  </a:lnTo>
                  <a:lnTo>
                    <a:pt x="60428" y="330538"/>
                  </a:lnTo>
                  <a:lnTo>
                    <a:pt x="27679" y="373176"/>
                  </a:lnTo>
                  <a:lnTo>
                    <a:pt x="5873" y="395528"/>
                  </a:lnTo>
                  <a:lnTo>
                    <a:pt x="33890" y="385622"/>
                  </a:lnTo>
                  <a:lnTo>
                    <a:pt x="46919" y="380184"/>
                  </a:lnTo>
                  <a:lnTo>
                    <a:pt x="59280" y="373310"/>
                  </a:lnTo>
                  <a:lnTo>
                    <a:pt x="70941" y="365016"/>
                  </a:lnTo>
                  <a:lnTo>
                    <a:pt x="81770" y="355409"/>
                  </a:lnTo>
                  <a:lnTo>
                    <a:pt x="60458" y="355409"/>
                  </a:lnTo>
                  <a:lnTo>
                    <a:pt x="70798" y="339204"/>
                  </a:lnTo>
                  <a:lnTo>
                    <a:pt x="78719" y="323011"/>
                  </a:lnTo>
                  <a:lnTo>
                    <a:pt x="84209" y="306857"/>
                  </a:lnTo>
                  <a:lnTo>
                    <a:pt x="87255" y="290766"/>
                  </a:lnTo>
                  <a:lnTo>
                    <a:pt x="87953" y="277200"/>
                  </a:lnTo>
                  <a:lnTo>
                    <a:pt x="87477" y="264140"/>
                  </a:lnTo>
                  <a:lnTo>
                    <a:pt x="73879" y="218482"/>
                  </a:lnTo>
                  <a:lnTo>
                    <a:pt x="48451" y="192858"/>
                  </a:lnTo>
                  <a:lnTo>
                    <a:pt x="38184" y="182783"/>
                  </a:lnTo>
                  <a:lnTo>
                    <a:pt x="18572" y="148696"/>
                  </a:lnTo>
                  <a:lnTo>
                    <a:pt x="12802" y="111366"/>
                  </a:lnTo>
                  <a:lnTo>
                    <a:pt x="12874" y="109608"/>
                  </a:lnTo>
                  <a:lnTo>
                    <a:pt x="23944" y="68091"/>
                  </a:lnTo>
                  <a:lnTo>
                    <a:pt x="49892" y="38188"/>
                  </a:lnTo>
                  <a:lnTo>
                    <a:pt x="54032" y="35318"/>
                  </a:lnTo>
                  <a:lnTo>
                    <a:pt x="72469" y="35318"/>
                  </a:lnTo>
                  <a:lnTo>
                    <a:pt x="88677" y="19558"/>
                  </a:lnTo>
                  <a:lnTo>
                    <a:pt x="111944" y="0"/>
                  </a:lnTo>
                  <a:close/>
                </a:path>
                <a:path w="118745" h="395604">
                  <a:moveTo>
                    <a:pt x="72469" y="35318"/>
                  </a:moveTo>
                  <a:lnTo>
                    <a:pt x="54032" y="35318"/>
                  </a:lnTo>
                  <a:lnTo>
                    <a:pt x="44482" y="48772"/>
                  </a:lnTo>
                  <a:lnTo>
                    <a:pt x="36447" y="63769"/>
                  </a:lnTo>
                  <a:lnTo>
                    <a:pt x="30791" y="80124"/>
                  </a:lnTo>
                  <a:lnTo>
                    <a:pt x="28378" y="97650"/>
                  </a:lnTo>
                  <a:lnTo>
                    <a:pt x="28465" y="104508"/>
                  </a:lnTo>
                  <a:lnTo>
                    <a:pt x="39135" y="146227"/>
                  </a:lnTo>
                  <a:lnTo>
                    <a:pt x="71570" y="181419"/>
                  </a:lnTo>
                  <a:lnTo>
                    <a:pt x="77414" y="186810"/>
                  </a:lnTo>
                  <a:lnTo>
                    <a:pt x="100706" y="225842"/>
                  </a:lnTo>
                  <a:lnTo>
                    <a:pt x="105397" y="264140"/>
                  </a:lnTo>
                  <a:lnTo>
                    <a:pt x="105408" y="266538"/>
                  </a:lnTo>
                  <a:lnTo>
                    <a:pt x="104297" y="280859"/>
                  </a:lnTo>
                  <a:lnTo>
                    <a:pt x="88884" y="324353"/>
                  </a:lnTo>
                  <a:lnTo>
                    <a:pt x="60458" y="355409"/>
                  </a:lnTo>
                  <a:lnTo>
                    <a:pt x="81770" y="355409"/>
                  </a:lnTo>
                  <a:lnTo>
                    <a:pt x="108843" y="314194"/>
                  </a:lnTo>
                  <a:lnTo>
                    <a:pt x="118313" y="266538"/>
                  </a:lnTo>
                  <a:lnTo>
                    <a:pt x="117717" y="248894"/>
                  </a:lnTo>
                  <a:lnTo>
                    <a:pt x="106258" y="203781"/>
                  </a:lnTo>
                  <a:lnTo>
                    <a:pt x="78746" y="169240"/>
                  </a:lnTo>
                  <a:lnTo>
                    <a:pt x="69090" y="161192"/>
                  </a:lnTo>
                  <a:lnTo>
                    <a:pt x="61287" y="154016"/>
                  </a:lnTo>
                  <a:lnTo>
                    <a:pt x="43376" y="119176"/>
                  </a:lnTo>
                  <a:lnTo>
                    <a:pt x="41027" y="104508"/>
                  </a:lnTo>
                  <a:lnTo>
                    <a:pt x="41243" y="98171"/>
                  </a:lnTo>
                  <a:lnTo>
                    <a:pt x="44808" y="78742"/>
                  </a:lnTo>
                  <a:lnTo>
                    <a:pt x="54178" y="58707"/>
                  </a:lnTo>
                  <a:lnTo>
                    <a:pt x="68939" y="38751"/>
                  </a:lnTo>
                  <a:lnTo>
                    <a:pt x="72469" y="35318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4119473" y="2031253"/>
              <a:ext cx="118745" cy="395605"/>
            </a:xfrm>
            <a:custGeom>
              <a:avLst/>
              <a:gdLst/>
              <a:ahLst/>
              <a:cxnLst/>
              <a:rect l="l" t="t" r="r" b="b"/>
              <a:pathLst>
                <a:path w="118745" h="395604">
                  <a:moveTo>
                    <a:pt x="111928" y="0"/>
                  </a:moveTo>
                  <a:lnTo>
                    <a:pt x="70536" y="10453"/>
                  </a:lnTo>
                  <a:lnTo>
                    <a:pt x="33760" y="33616"/>
                  </a:lnTo>
                  <a:lnTo>
                    <a:pt x="6038" y="75972"/>
                  </a:lnTo>
                  <a:lnTo>
                    <a:pt x="0" y="109593"/>
                  </a:lnTo>
                  <a:lnTo>
                    <a:pt x="35" y="116045"/>
                  </a:lnTo>
                  <a:lnTo>
                    <a:pt x="6471" y="153718"/>
                  </a:lnTo>
                  <a:lnTo>
                    <a:pt x="28872" y="192889"/>
                  </a:lnTo>
                  <a:lnTo>
                    <a:pt x="50448" y="212890"/>
                  </a:lnTo>
                  <a:lnTo>
                    <a:pt x="57836" y="219882"/>
                  </a:lnTo>
                  <a:lnTo>
                    <a:pt x="74684" y="265685"/>
                  </a:lnTo>
                  <a:lnTo>
                    <a:pt x="75089" y="277263"/>
                  </a:lnTo>
                  <a:lnTo>
                    <a:pt x="74463" y="289052"/>
                  </a:lnTo>
                  <a:lnTo>
                    <a:pt x="60412" y="330538"/>
                  </a:lnTo>
                  <a:lnTo>
                    <a:pt x="27543" y="373300"/>
                  </a:lnTo>
                  <a:lnTo>
                    <a:pt x="5858" y="395528"/>
                  </a:lnTo>
                  <a:lnTo>
                    <a:pt x="33874" y="385622"/>
                  </a:lnTo>
                  <a:lnTo>
                    <a:pt x="46918" y="380173"/>
                  </a:lnTo>
                  <a:lnTo>
                    <a:pt x="59284" y="373300"/>
                  </a:lnTo>
                  <a:lnTo>
                    <a:pt x="70939" y="365013"/>
                  </a:lnTo>
                  <a:lnTo>
                    <a:pt x="81740" y="355422"/>
                  </a:lnTo>
                  <a:lnTo>
                    <a:pt x="60442" y="355422"/>
                  </a:lnTo>
                  <a:lnTo>
                    <a:pt x="70782" y="339210"/>
                  </a:lnTo>
                  <a:lnTo>
                    <a:pt x="78703" y="323013"/>
                  </a:lnTo>
                  <a:lnTo>
                    <a:pt x="84194" y="306857"/>
                  </a:lnTo>
                  <a:lnTo>
                    <a:pt x="87239" y="290766"/>
                  </a:lnTo>
                  <a:lnTo>
                    <a:pt x="87945" y="277200"/>
                  </a:lnTo>
                  <a:lnTo>
                    <a:pt x="87471" y="264140"/>
                  </a:lnTo>
                  <a:lnTo>
                    <a:pt x="73866" y="218484"/>
                  </a:lnTo>
                  <a:lnTo>
                    <a:pt x="48461" y="192875"/>
                  </a:lnTo>
                  <a:lnTo>
                    <a:pt x="38190" y="182799"/>
                  </a:lnTo>
                  <a:lnTo>
                    <a:pt x="18557" y="148696"/>
                  </a:lnTo>
                  <a:lnTo>
                    <a:pt x="12796" y="111366"/>
                  </a:lnTo>
                  <a:lnTo>
                    <a:pt x="12869" y="109593"/>
                  </a:lnTo>
                  <a:lnTo>
                    <a:pt x="23928" y="68091"/>
                  </a:lnTo>
                  <a:lnTo>
                    <a:pt x="49863" y="38188"/>
                  </a:lnTo>
                  <a:lnTo>
                    <a:pt x="54004" y="35331"/>
                  </a:lnTo>
                  <a:lnTo>
                    <a:pt x="72441" y="35331"/>
                  </a:lnTo>
                  <a:lnTo>
                    <a:pt x="88662" y="19558"/>
                  </a:lnTo>
                  <a:lnTo>
                    <a:pt x="111928" y="0"/>
                  </a:lnTo>
                  <a:close/>
                </a:path>
                <a:path w="118745" h="395604">
                  <a:moveTo>
                    <a:pt x="72441" y="35331"/>
                  </a:moveTo>
                  <a:lnTo>
                    <a:pt x="54004" y="35331"/>
                  </a:lnTo>
                  <a:lnTo>
                    <a:pt x="44461" y="48783"/>
                  </a:lnTo>
                  <a:lnTo>
                    <a:pt x="36432" y="63774"/>
                  </a:lnTo>
                  <a:lnTo>
                    <a:pt x="30781" y="80120"/>
                  </a:lnTo>
                  <a:lnTo>
                    <a:pt x="28375" y="97637"/>
                  </a:lnTo>
                  <a:lnTo>
                    <a:pt x="28455" y="104508"/>
                  </a:lnTo>
                  <a:lnTo>
                    <a:pt x="39119" y="146227"/>
                  </a:lnTo>
                  <a:lnTo>
                    <a:pt x="71568" y="181406"/>
                  </a:lnTo>
                  <a:lnTo>
                    <a:pt x="77409" y="186812"/>
                  </a:lnTo>
                  <a:lnTo>
                    <a:pt x="100691" y="225823"/>
                  </a:lnTo>
                  <a:lnTo>
                    <a:pt x="105391" y="264140"/>
                  </a:lnTo>
                  <a:lnTo>
                    <a:pt x="105403" y="266528"/>
                  </a:lnTo>
                  <a:lnTo>
                    <a:pt x="104289" y="280858"/>
                  </a:lnTo>
                  <a:lnTo>
                    <a:pt x="88868" y="324353"/>
                  </a:lnTo>
                  <a:lnTo>
                    <a:pt x="60442" y="355422"/>
                  </a:lnTo>
                  <a:lnTo>
                    <a:pt x="81740" y="355422"/>
                  </a:lnTo>
                  <a:lnTo>
                    <a:pt x="108828" y="314194"/>
                  </a:lnTo>
                  <a:lnTo>
                    <a:pt x="118307" y="266528"/>
                  </a:lnTo>
                  <a:lnTo>
                    <a:pt x="117709" y="248891"/>
                  </a:lnTo>
                  <a:lnTo>
                    <a:pt x="106230" y="203761"/>
                  </a:lnTo>
                  <a:lnTo>
                    <a:pt x="78769" y="169265"/>
                  </a:lnTo>
                  <a:lnTo>
                    <a:pt x="69098" y="161208"/>
                  </a:lnTo>
                  <a:lnTo>
                    <a:pt x="61285" y="154025"/>
                  </a:lnTo>
                  <a:lnTo>
                    <a:pt x="43361" y="119176"/>
                  </a:lnTo>
                  <a:lnTo>
                    <a:pt x="41011" y="104508"/>
                  </a:lnTo>
                  <a:lnTo>
                    <a:pt x="41240" y="98171"/>
                  </a:lnTo>
                  <a:lnTo>
                    <a:pt x="44797" y="78742"/>
                  </a:lnTo>
                  <a:lnTo>
                    <a:pt x="54164" y="58707"/>
                  </a:lnTo>
                  <a:lnTo>
                    <a:pt x="68924" y="38751"/>
                  </a:lnTo>
                  <a:lnTo>
                    <a:pt x="72441" y="35331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86693" y="2107331"/>
              <a:ext cx="675640" cy="326390"/>
            </a:xfrm>
            <a:custGeom>
              <a:avLst/>
              <a:gdLst/>
              <a:ahLst/>
              <a:cxnLst/>
              <a:rect l="l" t="t" r="r" b="b"/>
              <a:pathLst>
                <a:path w="675640" h="326389">
                  <a:moveTo>
                    <a:pt x="672211" y="0"/>
                  </a:moveTo>
                  <a:lnTo>
                    <a:pt x="0" y="0"/>
                  </a:lnTo>
                  <a:lnTo>
                    <a:pt x="0" y="15151"/>
                  </a:lnTo>
                  <a:lnTo>
                    <a:pt x="660450" y="15151"/>
                  </a:lnTo>
                  <a:lnTo>
                    <a:pt x="660450" y="326313"/>
                  </a:lnTo>
                  <a:lnTo>
                    <a:pt x="675601" y="326313"/>
                  </a:lnTo>
                  <a:lnTo>
                    <a:pt x="675601" y="3403"/>
                  </a:lnTo>
                  <a:lnTo>
                    <a:pt x="672211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26834" y="2058353"/>
              <a:ext cx="67475" cy="1188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323590" y="3352323"/>
              <a:ext cx="67475" cy="1188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390837" y="3143162"/>
              <a:ext cx="676910" cy="272415"/>
            </a:xfrm>
            <a:custGeom>
              <a:avLst/>
              <a:gdLst/>
              <a:ahLst/>
              <a:cxnLst/>
              <a:rect l="l" t="t" r="r" b="b"/>
              <a:pathLst>
                <a:path w="676909" h="272414">
                  <a:moveTo>
                    <a:pt x="676884" y="0"/>
                  </a:moveTo>
                  <a:lnTo>
                    <a:pt x="661746" y="0"/>
                  </a:lnTo>
                  <a:lnTo>
                    <a:pt x="661746" y="256654"/>
                  </a:lnTo>
                  <a:lnTo>
                    <a:pt x="0" y="256654"/>
                  </a:lnTo>
                  <a:lnTo>
                    <a:pt x="0" y="271805"/>
                  </a:lnTo>
                  <a:lnTo>
                    <a:pt x="673493" y="271805"/>
                  </a:lnTo>
                  <a:lnTo>
                    <a:pt x="676884" y="268414"/>
                  </a:lnTo>
                  <a:lnTo>
                    <a:pt x="676884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827282" y="2231264"/>
              <a:ext cx="317500" cy="1123315"/>
            </a:xfrm>
            <a:custGeom>
              <a:avLst/>
              <a:gdLst/>
              <a:ahLst/>
              <a:cxnLst/>
              <a:rect l="l" t="t" r="r" b="b"/>
              <a:pathLst>
                <a:path w="317500" h="1123314">
                  <a:moveTo>
                    <a:pt x="175412" y="0"/>
                  </a:moveTo>
                  <a:lnTo>
                    <a:pt x="0" y="0"/>
                  </a:lnTo>
                  <a:lnTo>
                    <a:pt x="0" y="1122768"/>
                  </a:lnTo>
                  <a:lnTo>
                    <a:pt x="179400" y="1122768"/>
                  </a:lnTo>
                  <a:lnTo>
                    <a:pt x="179400" y="882141"/>
                  </a:lnTo>
                  <a:lnTo>
                    <a:pt x="184505" y="874102"/>
                  </a:lnTo>
                  <a:lnTo>
                    <a:pt x="317258" y="811568"/>
                  </a:lnTo>
                  <a:lnTo>
                    <a:pt x="184010" y="742480"/>
                  </a:lnTo>
                  <a:lnTo>
                    <a:pt x="179235" y="734453"/>
                  </a:lnTo>
                  <a:lnTo>
                    <a:pt x="179565" y="717067"/>
                  </a:lnTo>
                  <a:lnTo>
                    <a:pt x="184645" y="709218"/>
                  </a:lnTo>
                  <a:lnTo>
                    <a:pt x="317258" y="646760"/>
                  </a:lnTo>
                  <a:lnTo>
                    <a:pt x="184010" y="577684"/>
                  </a:lnTo>
                  <a:lnTo>
                    <a:pt x="179235" y="569645"/>
                  </a:lnTo>
                  <a:lnTo>
                    <a:pt x="179565" y="552272"/>
                  </a:lnTo>
                  <a:lnTo>
                    <a:pt x="184645" y="544410"/>
                  </a:lnTo>
                  <a:lnTo>
                    <a:pt x="317258" y="481952"/>
                  </a:lnTo>
                  <a:lnTo>
                    <a:pt x="184010" y="412877"/>
                  </a:lnTo>
                  <a:lnTo>
                    <a:pt x="179235" y="404837"/>
                  </a:lnTo>
                  <a:lnTo>
                    <a:pt x="179565" y="387464"/>
                  </a:lnTo>
                  <a:lnTo>
                    <a:pt x="184645" y="379602"/>
                  </a:lnTo>
                  <a:lnTo>
                    <a:pt x="316750" y="317385"/>
                  </a:lnTo>
                  <a:lnTo>
                    <a:pt x="180263" y="248272"/>
                  </a:lnTo>
                  <a:lnTo>
                    <a:pt x="175412" y="240385"/>
                  </a:lnTo>
                  <a:lnTo>
                    <a:pt x="175412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048397" y="2231266"/>
              <a:ext cx="444500" cy="1123315"/>
            </a:xfrm>
            <a:custGeom>
              <a:avLst/>
              <a:gdLst/>
              <a:ahLst/>
              <a:cxnLst/>
              <a:rect l="l" t="t" r="r" b="b"/>
              <a:pathLst>
                <a:path w="444500" h="1123314">
                  <a:moveTo>
                    <a:pt x="444216" y="0"/>
                  </a:moveTo>
                  <a:lnTo>
                    <a:pt x="0" y="0"/>
                  </a:lnTo>
                  <a:lnTo>
                    <a:pt x="0" y="217728"/>
                  </a:lnTo>
                  <a:lnTo>
                    <a:pt x="165811" y="301688"/>
                  </a:lnTo>
                  <a:lnTo>
                    <a:pt x="170675" y="309714"/>
                  </a:lnTo>
                  <a:lnTo>
                    <a:pt x="170421" y="327190"/>
                  </a:lnTo>
                  <a:lnTo>
                    <a:pt x="165328" y="335076"/>
                  </a:lnTo>
                  <a:lnTo>
                    <a:pt x="32689" y="397560"/>
                  </a:lnTo>
                  <a:lnTo>
                    <a:pt x="165938" y="466636"/>
                  </a:lnTo>
                  <a:lnTo>
                    <a:pt x="170713" y="474675"/>
                  </a:lnTo>
                  <a:lnTo>
                    <a:pt x="170383" y="492048"/>
                  </a:lnTo>
                  <a:lnTo>
                    <a:pt x="165303" y="499910"/>
                  </a:lnTo>
                  <a:lnTo>
                    <a:pt x="32689" y="562368"/>
                  </a:lnTo>
                  <a:lnTo>
                    <a:pt x="165938" y="631444"/>
                  </a:lnTo>
                  <a:lnTo>
                    <a:pt x="170713" y="639483"/>
                  </a:lnTo>
                  <a:lnTo>
                    <a:pt x="170383" y="656856"/>
                  </a:lnTo>
                  <a:lnTo>
                    <a:pt x="165303" y="664718"/>
                  </a:lnTo>
                  <a:lnTo>
                    <a:pt x="32689" y="727176"/>
                  </a:lnTo>
                  <a:lnTo>
                    <a:pt x="165938" y="796251"/>
                  </a:lnTo>
                  <a:lnTo>
                    <a:pt x="170713" y="804291"/>
                  </a:lnTo>
                  <a:lnTo>
                    <a:pt x="170383" y="821664"/>
                  </a:lnTo>
                  <a:lnTo>
                    <a:pt x="165303" y="829525"/>
                  </a:lnTo>
                  <a:lnTo>
                    <a:pt x="3987" y="905484"/>
                  </a:lnTo>
                  <a:lnTo>
                    <a:pt x="3987" y="1122756"/>
                  </a:lnTo>
                  <a:lnTo>
                    <a:pt x="444216" y="1122756"/>
                  </a:lnTo>
                  <a:lnTo>
                    <a:pt x="444216" y="0"/>
                  </a:lnTo>
                  <a:close/>
                </a:path>
              </a:pathLst>
            </a:custGeom>
            <a:solidFill>
              <a:srgbClr val="198F7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3769186" y="1898135"/>
              <a:ext cx="1724025" cy="1724025"/>
            </a:xfrm>
            <a:custGeom>
              <a:avLst/>
              <a:gdLst/>
              <a:ahLst/>
              <a:cxnLst/>
              <a:rect l="l" t="t" r="r" b="b"/>
              <a:pathLst>
                <a:path w="1724025" h="1724025">
                  <a:moveTo>
                    <a:pt x="1723428" y="1723428"/>
                  </a:moveTo>
                  <a:lnTo>
                    <a:pt x="0" y="1723428"/>
                  </a:lnTo>
                  <a:lnTo>
                    <a:pt x="0" y="0"/>
                  </a:lnTo>
                  <a:lnTo>
                    <a:pt x="1723428" y="0"/>
                  </a:lnTo>
                  <a:lnTo>
                    <a:pt x="1723428" y="1723428"/>
                  </a:lnTo>
                  <a:close/>
                </a:path>
              </a:pathLst>
            </a:custGeom>
            <a:ln w="17221">
              <a:solidFill>
                <a:srgbClr val="198F7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990510" y="1889531"/>
              <a:ext cx="1754906" cy="17580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484443" y="3772926"/>
              <a:ext cx="2015501" cy="740892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marL="10583" marR="4233" indent="7937">
                <a:lnSpc>
                  <a:spcPct val="108500"/>
                </a:lnSpc>
                <a:spcBef>
                  <a:spcPts val="83"/>
                </a:spcBef>
              </a:pPr>
              <a:r>
                <a:rPr sz="2800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Clean Energy</a:t>
              </a:r>
              <a:r>
                <a:rPr sz="2800" spc="-79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 </a:t>
              </a:r>
              <a:r>
                <a:rPr sz="2800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&amp;  Carbon</a:t>
              </a:r>
              <a:r>
                <a:rPr sz="2800" spc="-83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 </a:t>
              </a:r>
              <a:r>
                <a:rPr sz="2800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Capture</a:t>
              </a:r>
              <a:endParaRPr sz="2800" dirty="0">
                <a:latin typeface="Trebuchet MS" panose="020B0603020202020204" pitchFamily="34" charset="0"/>
                <a:cs typeface="Trade Gothic LT Std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4020093" y="3794052"/>
              <a:ext cx="1511377" cy="740892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marL="10583" marR="4233" indent="137578">
                <a:lnSpc>
                  <a:spcPct val="108500"/>
                </a:lnSpc>
                <a:spcBef>
                  <a:spcPts val="83"/>
                </a:spcBef>
              </a:pPr>
              <a:r>
                <a:rPr sz="2800" spc="-12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Efficient  </a:t>
              </a:r>
              <a:r>
                <a:rPr sz="2800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Distribution</a:t>
              </a:r>
              <a:endParaRPr sz="2800" dirty="0">
                <a:latin typeface="Trebuchet MS" panose="020B0603020202020204" pitchFamily="34" charset="0"/>
                <a:cs typeface="Trade Gothic LT Std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6048798" y="3772926"/>
              <a:ext cx="1719805" cy="740892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 marL="10583" marR="4233" indent="179380">
                <a:lnSpc>
                  <a:spcPct val="108500"/>
                </a:lnSpc>
                <a:spcBef>
                  <a:spcPts val="83"/>
                </a:spcBef>
              </a:pPr>
              <a:r>
                <a:rPr sz="2800" dirty="0">
                  <a:solidFill>
                    <a:srgbClr val="198F70"/>
                  </a:solidFill>
                  <a:latin typeface="Trebuchet MS" panose="020B0603020202020204" pitchFamily="34" charset="0"/>
                  <a:cs typeface="Trade Gothic LT Std"/>
                </a:rPr>
                <a:t>Reduced  Consumption</a:t>
              </a:r>
              <a:endParaRPr sz="2800" dirty="0">
                <a:latin typeface="Trebuchet MS" panose="020B0603020202020204" pitchFamily="34" charset="0"/>
                <a:cs typeface="Trade Gothic LT Std"/>
              </a:endParaRPr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633141" y="517326"/>
            <a:ext cx="9025003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3600" b="1" spc="-142" dirty="0">
                <a:solidFill>
                  <a:srgbClr val="1B3653"/>
                </a:solidFill>
                <a:latin typeface="Trebuchet MS"/>
                <a:cs typeface="Trebuchet MS"/>
              </a:rPr>
              <a:t>Our</a:t>
            </a:r>
            <a:r>
              <a:rPr sz="3600" b="1" spc="-58" dirty="0">
                <a:solidFill>
                  <a:srgbClr val="1B3653"/>
                </a:solidFill>
                <a:latin typeface="Trebuchet MS"/>
                <a:cs typeface="Trebuchet MS"/>
              </a:rPr>
              <a:t> </a:t>
            </a:r>
            <a:r>
              <a:rPr sz="3600" b="1" spc="-37" dirty="0">
                <a:solidFill>
                  <a:srgbClr val="1B3653"/>
                </a:solidFill>
                <a:latin typeface="Trebuchet MS"/>
                <a:cs typeface="Trebuchet MS"/>
              </a:rPr>
              <a:t>Plan</a:t>
            </a:r>
            <a:r>
              <a:rPr lang="en-CA" sz="3600" b="1" spc="-37" dirty="0">
                <a:solidFill>
                  <a:srgbClr val="1B3653"/>
                </a:solidFill>
                <a:latin typeface="Trebuchet MS"/>
                <a:cs typeface="Trebuchet MS"/>
              </a:rPr>
              <a:t>: </a:t>
            </a:r>
            <a:r>
              <a:rPr lang="en-CA" sz="3600" b="1" spc="-75" dirty="0">
                <a:solidFill>
                  <a:srgbClr val="1B3653"/>
                </a:solidFill>
                <a:latin typeface="Trebuchet MS"/>
                <a:cs typeface="Trebuchet MS"/>
              </a:rPr>
              <a:t>How </a:t>
            </a:r>
            <a:r>
              <a:rPr lang="en-CA" sz="3600" b="1" spc="-146" dirty="0">
                <a:solidFill>
                  <a:srgbClr val="1B3653"/>
                </a:solidFill>
                <a:latin typeface="Trebuchet MS"/>
                <a:cs typeface="Trebuchet MS"/>
              </a:rPr>
              <a:t>we </a:t>
            </a:r>
            <a:r>
              <a:rPr lang="en-CA" sz="3600" b="1" spc="-42" dirty="0">
                <a:solidFill>
                  <a:srgbClr val="1B3653"/>
                </a:solidFill>
                <a:latin typeface="Trebuchet MS"/>
                <a:cs typeface="Trebuchet MS"/>
              </a:rPr>
              <a:t>plan </a:t>
            </a:r>
            <a:r>
              <a:rPr lang="en-CA" sz="3600" b="1" spc="-100" dirty="0">
                <a:solidFill>
                  <a:srgbClr val="1B3653"/>
                </a:solidFill>
                <a:latin typeface="Trebuchet MS"/>
                <a:cs typeface="Trebuchet MS"/>
              </a:rPr>
              <a:t>to </a:t>
            </a:r>
            <a:r>
              <a:rPr lang="en-CA" sz="3600" b="1" spc="-75" dirty="0">
                <a:solidFill>
                  <a:srgbClr val="1B3653"/>
                </a:solidFill>
                <a:latin typeface="Trebuchet MS"/>
                <a:cs typeface="Trebuchet MS"/>
              </a:rPr>
              <a:t>achieve </a:t>
            </a:r>
            <a:r>
              <a:rPr lang="en-CA" sz="3600" b="1" spc="-100" dirty="0">
                <a:solidFill>
                  <a:srgbClr val="1B3653"/>
                </a:solidFill>
                <a:latin typeface="Trebuchet MS"/>
                <a:cs typeface="Trebuchet MS"/>
              </a:rPr>
              <a:t>our</a:t>
            </a:r>
            <a:r>
              <a:rPr lang="en-CA" sz="3600" b="1" spc="150" dirty="0">
                <a:solidFill>
                  <a:srgbClr val="1B3653"/>
                </a:solidFill>
                <a:latin typeface="Trebuchet MS"/>
                <a:cs typeface="Trebuchet MS"/>
              </a:rPr>
              <a:t> </a:t>
            </a:r>
            <a:r>
              <a:rPr lang="en-CA" sz="3600" b="1" spc="-46" dirty="0">
                <a:solidFill>
                  <a:srgbClr val="1B3653"/>
                </a:solidFill>
                <a:latin typeface="Trebuchet MS"/>
                <a:cs typeface="Trebuchet MS"/>
              </a:rPr>
              <a:t>goal</a:t>
            </a:r>
            <a:endParaRPr lang="en-CA" sz="3600" dirty="0">
              <a:latin typeface="Trebuchet MS"/>
              <a:cs typeface="Trebuchet MS"/>
            </a:endParaRPr>
          </a:p>
        </p:txBody>
      </p:sp>
      <p:sp>
        <p:nvSpPr>
          <p:cNvPr id="46" name="object 62"/>
          <p:cNvSpPr txBox="1"/>
          <p:nvPr/>
        </p:nvSpPr>
        <p:spPr>
          <a:xfrm>
            <a:off x="4969824" y="3554635"/>
            <a:ext cx="2338275" cy="44157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65631">
              <a:tabLst>
                <a:tab pos="3939488" algn="l"/>
              </a:tabLst>
            </a:pPr>
            <a:r>
              <a:rPr sz="2800" b="1" spc="58" dirty="0">
                <a:solidFill>
                  <a:srgbClr val="198F70"/>
                </a:solidFill>
                <a:latin typeface="Trebuchet MS"/>
                <a:cs typeface="Trebuchet MS"/>
              </a:rPr>
              <a:t>DISTRIBUTE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48" name="object 62"/>
          <p:cNvSpPr txBox="1"/>
          <p:nvPr/>
        </p:nvSpPr>
        <p:spPr>
          <a:xfrm>
            <a:off x="7929473" y="3554635"/>
            <a:ext cx="2232361" cy="44157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65631">
              <a:tabLst>
                <a:tab pos="3939488" algn="l"/>
              </a:tabLst>
            </a:pPr>
            <a:r>
              <a:rPr lang="en-CA" sz="2800" b="1" spc="75" dirty="0">
                <a:solidFill>
                  <a:srgbClr val="198F70"/>
                </a:solidFill>
                <a:latin typeface="Trebuchet MS"/>
                <a:cs typeface="Trebuchet MS"/>
              </a:rPr>
              <a:t>CONSUME</a:t>
            </a:r>
            <a:endParaRPr lang="en-CA" sz="2800" dirty="0">
              <a:latin typeface="Trebuchet MS"/>
              <a:cs typeface="Trebuchet MS"/>
            </a:endParaRPr>
          </a:p>
        </p:txBody>
      </p:sp>
      <p:sp>
        <p:nvSpPr>
          <p:cNvPr id="51" name="object 62"/>
          <p:cNvSpPr txBox="1"/>
          <p:nvPr/>
        </p:nvSpPr>
        <p:spPr>
          <a:xfrm>
            <a:off x="2180550" y="3554635"/>
            <a:ext cx="2232360" cy="44157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65631">
              <a:tabLst>
                <a:tab pos="3939488" algn="l"/>
              </a:tabLst>
            </a:pPr>
            <a:r>
              <a:rPr lang="en-CA" sz="2800" b="1" spc="42" dirty="0">
                <a:solidFill>
                  <a:srgbClr val="198F70"/>
                </a:solidFill>
                <a:latin typeface="Trebuchet MS"/>
                <a:cs typeface="Trebuchet MS"/>
              </a:rPr>
              <a:t>PRODUCE</a:t>
            </a:r>
            <a:endParaRPr lang="en-CA" sz="2800" dirty="0"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064263" y="2386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EB29CB-BC8D-49F9-BDE3-6AB2982A84F9}"/>
              </a:ext>
            </a:extLst>
          </p:cNvPr>
          <p:cNvSpPr txBox="1"/>
          <p:nvPr/>
        </p:nvSpPr>
        <p:spPr>
          <a:xfrm>
            <a:off x="1464488" y="1613128"/>
            <a:ext cx="9037393" cy="972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lnSpc>
                <a:spcPct val="106800"/>
              </a:lnSpc>
              <a:spcBef>
                <a:spcPts val="79"/>
              </a:spcBef>
            </a:pPr>
            <a:r>
              <a:rPr lang="en-US" sz="2800" spc="-175" dirty="0">
                <a:solidFill>
                  <a:srgbClr val="1B3653"/>
                </a:solidFill>
                <a:latin typeface="Tahoma"/>
                <a:cs typeface="Tahoma"/>
              </a:rPr>
              <a:t>We </a:t>
            </a:r>
            <a:r>
              <a:rPr lang="en-US" sz="2800" spc="-100" dirty="0">
                <a:solidFill>
                  <a:srgbClr val="1B3653"/>
                </a:solidFill>
                <a:latin typeface="Tahoma"/>
                <a:cs typeface="Tahoma"/>
              </a:rPr>
              <a:t>will </a:t>
            </a:r>
            <a:r>
              <a:rPr lang="en-US" sz="2800" spc="-92" dirty="0">
                <a:solidFill>
                  <a:srgbClr val="1B3653"/>
                </a:solidFill>
                <a:latin typeface="Tahoma"/>
                <a:cs typeface="Tahoma"/>
              </a:rPr>
              <a:t>optimize </a:t>
            </a:r>
            <a:r>
              <a:rPr lang="en-US" sz="2800" spc="-137" dirty="0">
                <a:solidFill>
                  <a:srgbClr val="1B3653"/>
                </a:solidFill>
                <a:latin typeface="Tahoma"/>
                <a:cs typeface="Tahoma"/>
              </a:rPr>
              <a:t>how </a:t>
            </a:r>
            <a:r>
              <a:rPr lang="en-US" sz="2800" spc="-158" dirty="0">
                <a:solidFill>
                  <a:srgbClr val="1B3653"/>
                </a:solidFill>
                <a:latin typeface="Tahoma"/>
                <a:cs typeface="Tahoma"/>
              </a:rPr>
              <a:t>we </a:t>
            </a:r>
            <a:r>
              <a:rPr lang="en-US" sz="2800" spc="-75" dirty="0">
                <a:solidFill>
                  <a:srgbClr val="1B3653"/>
                </a:solidFill>
                <a:latin typeface="Tahoma"/>
                <a:cs typeface="Tahoma"/>
              </a:rPr>
              <a:t>produce, </a:t>
            </a:r>
            <a:r>
              <a:rPr lang="en-US" sz="2800" spc="-92" dirty="0">
                <a:solidFill>
                  <a:srgbClr val="1B3653"/>
                </a:solidFill>
                <a:latin typeface="Tahoma"/>
                <a:cs typeface="Tahoma"/>
              </a:rPr>
              <a:t>distribute, </a:t>
            </a:r>
            <a:r>
              <a:rPr lang="en-US" sz="2800" spc="-54" dirty="0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lang="en-US" sz="2800" spc="-58" dirty="0">
                <a:solidFill>
                  <a:srgbClr val="1B3653"/>
                </a:solidFill>
                <a:latin typeface="Tahoma"/>
                <a:cs typeface="Tahoma"/>
              </a:rPr>
              <a:t>consume</a:t>
            </a:r>
            <a:r>
              <a:rPr lang="en-US" sz="2800" spc="-454" dirty="0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US" sz="2800" spc="-95" dirty="0">
                <a:solidFill>
                  <a:srgbClr val="1B3653"/>
                </a:solidFill>
                <a:latin typeface="Tahoma"/>
                <a:cs typeface="Tahoma"/>
              </a:rPr>
              <a:t>electricity </a:t>
            </a:r>
            <a:r>
              <a:rPr lang="en-US" sz="2800" spc="-54" dirty="0">
                <a:solidFill>
                  <a:srgbClr val="1B3653"/>
                </a:solidFill>
                <a:latin typeface="Tahoma"/>
                <a:cs typeface="Tahoma"/>
              </a:rPr>
              <a:t>and </a:t>
            </a:r>
            <a:r>
              <a:rPr lang="en-US" sz="2800" spc="-95" dirty="0">
                <a:solidFill>
                  <a:srgbClr val="1B3653"/>
                </a:solidFill>
                <a:latin typeface="Tahoma"/>
                <a:cs typeface="Tahoma"/>
              </a:rPr>
              <a:t>natural </a:t>
            </a:r>
            <a:r>
              <a:rPr lang="en-US" sz="2800" spc="-104" dirty="0">
                <a:solidFill>
                  <a:srgbClr val="1B3653"/>
                </a:solidFill>
                <a:latin typeface="Tahoma"/>
                <a:cs typeface="Tahoma"/>
              </a:rPr>
              <a:t>gas </a:t>
            </a:r>
            <a:r>
              <a:rPr lang="en-US" sz="2800" spc="-83" dirty="0">
                <a:solidFill>
                  <a:srgbClr val="1B3653"/>
                </a:solidFill>
                <a:latin typeface="Tahoma"/>
                <a:cs typeface="Tahoma"/>
              </a:rPr>
              <a:t>on </a:t>
            </a:r>
            <a:r>
              <a:rPr lang="en-US" sz="2800" spc="-95" dirty="0">
                <a:solidFill>
                  <a:srgbClr val="1B3653"/>
                </a:solidFill>
                <a:latin typeface="Tahoma"/>
                <a:cs typeface="Tahoma"/>
              </a:rPr>
              <a:t>our</a:t>
            </a:r>
            <a:r>
              <a:rPr lang="en-US" sz="2800" spc="-583" dirty="0">
                <a:solidFill>
                  <a:srgbClr val="1B3653"/>
                </a:solidFill>
                <a:latin typeface="Tahoma"/>
                <a:cs typeface="Tahoma"/>
              </a:rPr>
              <a:t>  </a:t>
            </a:r>
            <a:r>
              <a:rPr lang="en-US" sz="2800" spc="-62" dirty="0">
                <a:solidFill>
                  <a:srgbClr val="1B3653"/>
                </a:solidFill>
                <a:latin typeface="Tahoma"/>
                <a:cs typeface="Tahoma"/>
              </a:rPr>
              <a:t>campuses. </a:t>
            </a:r>
            <a:endParaRPr lang="en-CA" sz="2800" spc="-62" dirty="0">
              <a:solidFill>
                <a:srgbClr val="1B3653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553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4692" y="1151620"/>
            <a:ext cx="3749040" cy="0"/>
          </a:xfrm>
          <a:custGeom>
            <a:avLst/>
            <a:gdLst/>
            <a:ahLst/>
            <a:cxnLst/>
            <a:rect l="l" t="t" r="r" b="b"/>
            <a:pathLst>
              <a:path w="617220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3" name="object 63"/>
          <p:cNvSpPr txBox="1"/>
          <p:nvPr/>
        </p:nvSpPr>
        <p:spPr>
          <a:xfrm>
            <a:off x="731838" y="3743908"/>
            <a:ext cx="5782243" cy="5592022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391568" marR="35876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A" sz="2400" spc="12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$50 </a:t>
            </a:r>
            <a:r>
              <a:rPr lang="en-CA" sz="2400" spc="-4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million </a:t>
            </a:r>
            <a:r>
              <a:rPr lang="en-CA" sz="2400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investment, including support from provincial government</a:t>
            </a:r>
          </a:p>
          <a:p>
            <a:pPr marL="391568" marR="35876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A" sz="2400" spc="-42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sz="2400" spc="-8" dirty="0" err="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omplete</a:t>
            </a:r>
            <a:r>
              <a:rPr lang="en-CA" sz="2400" spc="-8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12 </a:t>
            </a:r>
            <a:r>
              <a:rPr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within 1 year:</a:t>
            </a:r>
          </a:p>
          <a:p>
            <a:pPr marL="848768" marR="358761" lvl="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Photovoltaic &amp; Thermal installations</a:t>
            </a:r>
          </a:p>
          <a:p>
            <a:pPr marL="848768" marR="358761" lvl="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performance steam chiller &amp; optimization</a:t>
            </a:r>
          </a:p>
          <a:p>
            <a:pPr marL="848768" marR="358761" lvl="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Plant: PRV Back pressure turbine, </a:t>
            </a:r>
            <a:r>
              <a:rPr lang="en-CA" sz="2400" spc="-17" dirty="0" err="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Sofame</a:t>
            </a: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CA" sz="2400" spc="-17" dirty="0" err="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cogen</a:t>
            </a: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VSD compressors</a:t>
            </a:r>
          </a:p>
          <a:p>
            <a:pPr marL="848768" marR="358761" lvl="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CA" sz="2400" spc="-1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 upgrades</a:t>
            </a:r>
          </a:p>
          <a:p>
            <a:pPr marL="391568" marR="358761" indent="-380985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CA" sz="2400" spc="-17" dirty="0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15127" y="4977589"/>
            <a:ext cx="3387227" cy="4166248"/>
          </a:xfrm>
          <a:prstGeom prst="rect">
            <a:avLst/>
          </a:prstGeom>
          <a:solidFill>
            <a:srgbClr val="FFCB04"/>
          </a:solidFill>
        </p:spPr>
        <p:txBody>
          <a:bodyPr vert="horz" wrap="square" lIns="0" tIns="85196" rIns="0" bIns="0" rtlCol="0">
            <a:spAutoFit/>
          </a:bodyPr>
          <a:lstStyle/>
          <a:p>
            <a:pPr marL="142869" marR="519621">
              <a:lnSpc>
                <a:spcPct val="101899"/>
              </a:lnSpc>
              <a:spcBef>
                <a:spcPts val="671"/>
              </a:spcBef>
            </a:pPr>
            <a:r>
              <a:rPr sz="3000" b="1" spc="-100">
                <a:solidFill>
                  <a:srgbClr val="1B3653"/>
                </a:solidFill>
                <a:latin typeface="Trebuchet MS" panose="020B0703020202090204" pitchFamily="34" charset="0"/>
                <a:cs typeface="Trebuchet MS"/>
              </a:rPr>
              <a:t>Target </a:t>
            </a:r>
            <a:r>
              <a:rPr sz="3000" b="1" spc="12">
                <a:solidFill>
                  <a:srgbClr val="1B3653"/>
                </a:solidFill>
                <a:latin typeface="Trebuchet MS" panose="020B0703020202090204" pitchFamily="34" charset="0"/>
                <a:cs typeface="Trebuchet MS"/>
              </a:rPr>
              <a:t>GHG  </a:t>
            </a:r>
            <a:r>
              <a:rPr sz="3000" b="1" spc="-46">
                <a:solidFill>
                  <a:srgbClr val="1B3653"/>
                </a:solidFill>
                <a:latin typeface="Trebuchet MS" panose="020B0703020202090204" pitchFamily="34" charset="0"/>
                <a:cs typeface="Trebuchet MS"/>
              </a:rPr>
              <a:t>Reduction</a:t>
            </a:r>
            <a:r>
              <a:rPr lang="en-CA" sz="3000" b="1" spc="-8">
                <a:solidFill>
                  <a:srgbClr val="1B3653"/>
                </a:solidFill>
                <a:latin typeface="Trebuchet MS" panose="020B0703020202090204" pitchFamily="34" charset="0"/>
                <a:cs typeface="Trebuchet MS"/>
              </a:rPr>
              <a:t> from GGRP</a:t>
            </a:r>
            <a:r>
              <a:rPr lang="en-CA" sz="3000" b="1" spc="21">
                <a:solidFill>
                  <a:srgbClr val="1B3653"/>
                </a:solidFill>
                <a:latin typeface="Trebuchet MS" panose="020B0703020202090204" pitchFamily="34" charset="0"/>
                <a:cs typeface="Trebuchet MS"/>
              </a:rPr>
              <a:t>=</a:t>
            </a:r>
            <a:endParaRPr lang="en-CA" sz="3000">
              <a:latin typeface="Trebuchet MS" panose="020B070302020209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lang="en-CA" sz="2000">
              <a:latin typeface="Trebuchet MS" panose="020B0703020202090204" pitchFamily="34" charset="0"/>
              <a:cs typeface="Times New Roman"/>
            </a:endParaRPr>
          </a:p>
          <a:p>
            <a:pPr>
              <a:spcBef>
                <a:spcPts val="21"/>
              </a:spcBef>
            </a:pPr>
            <a:endParaRPr sz="2333">
              <a:latin typeface="Trebuchet MS" panose="020B0703020202090204" pitchFamily="34" charset="0"/>
              <a:cs typeface="Times New Roman"/>
            </a:endParaRPr>
          </a:p>
          <a:p>
            <a:pPr marL="942408"/>
            <a:r>
              <a:rPr sz="4500" b="1" spc="-312">
                <a:solidFill>
                  <a:srgbClr val="1B3653"/>
                </a:solidFill>
                <a:latin typeface="Trebuchet MS" panose="020B0703020202090204" pitchFamily="34" charset="0"/>
                <a:cs typeface="Trade Gothic LT Std"/>
              </a:rPr>
              <a:t>8,600</a:t>
            </a:r>
            <a:endParaRPr sz="4500">
              <a:latin typeface="Trebuchet MS" panose="020B0703020202090204" pitchFamily="34" charset="0"/>
              <a:cs typeface="Trade Gothic LT Std"/>
            </a:endParaRPr>
          </a:p>
          <a:p>
            <a:pPr marL="920713">
              <a:spcBef>
                <a:spcPts val="283"/>
              </a:spcBef>
            </a:pPr>
            <a:r>
              <a:rPr sz="2667" b="1" spc="-58">
                <a:solidFill>
                  <a:srgbClr val="1B3653"/>
                </a:solidFill>
                <a:latin typeface="Trebuchet MS" panose="020B070302020209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 </a:t>
            </a:r>
            <a:r>
              <a:rPr sz="2667" b="1" spc="-46">
                <a:solidFill>
                  <a:srgbClr val="1B3653"/>
                </a:solidFill>
                <a:latin typeface="Trebuchet MS" panose="020B070302020209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sz="2667" b="1" spc="-68" baseline="-31746">
                <a:solidFill>
                  <a:srgbClr val="1B3653"/>
                </a:solidFill>
                <a:latin typeface="Trebuchet MS" panose="020B070302020209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z="2667" b="1" spc="-46">
                <a:solidFill>
                  <a:srgbClr val="1B3653"/>
                </a:solidFill>
                <a:latin typeface="Trebuchet MS" panose="020B070302020209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sz="2667" b="1" spc="25">
                <a:solidFill>
                  <a:srgbClr val="1B3653"/>
                </a:solidFill>
                <a:latin typeface="Trebuchet MS" panose="020B070302020209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667" b="1" spc="-75">
                <a:solidFill>
                  <a:srgbClr val="1B3653"/>
                </a:solidFill>
                <a:latin typeface="Trebuchet MS" panose="020B070302020209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 lang="en-CA" sz="2667" b="1" spc="-75">
              <a:solidFill>
                <a:srgbClr val="1B3653"/>
              </a:solidFill>
              <a:latin typeface="Trebuchet MS" panose="020B070302020209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0713">
              <a:spcBef>
                <a:spcPts val="283"/>
              </a:spcBef>
            </a:pPr>
            <a:endParaRPr lang="en-CA" sz="2667" b="1" spc="-75">
              <a:solidFill>
                <a:srgbClr val="1B3653"/>
              </a:solidFill>
              <a:latin typeface="Trebuchet MS" panose="020B070302020209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24692" y="468533"/>
            <a:ext cx="4949360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lang="en-CA" sz="3600" b="1" spc="-142" dirty="0" smtClean="0">
                <a:solidFill>
                  <a:srgbClr val="1B3653"/>
                </a:solidFill>
                <a:latin typeface="Trebuchet MS"/>
                <a:cs typeface="Trebuchet MS"/>
              </a:rPr>
              <a:t>Off to </a:t>
            </a:r>
            <a:r>
              <a:rPr lang="en-CA" sz="3600" b="1" spc="-142" smtClean="0">
                <a:solidFill>
                  <a:srgbClr val="1B3653"/>
                </a:solidFill>
                <a:latin typeface="Trebuchet MS"/>
                <a:cs typeface="Trebuchet MS"/>
              </a:rPr>
              <a:t>a Good </a:t>
            </a:r>
            <a:r>
              <a:rPr lang="en-CA" sz="3600" b="1" spc="-142" dirty="0" smtClean="0">
                <a:solidFill>
                  <a:srgbClr val="1B3653"/>
                </a:solidFill>
                <a:latin typeface="Trebuchet MS"/>
                <a:cs typeface="Trebuchet MS"/>
              </a:rPr>
              <a:t>Start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D82FB-7417-0448-89D0-63AA7134DF88}"/>
              </a:ext>
            </a:extLst>
          </p:cNvPr>
          <p:cNvSpPr txBox="1"/>
          <p:nvPr/>
        </p:nvSpPr>
        <p:spPr>
          <a:xfrm>
            <a:off x="574742" y="1799692"/>
            <a:ext cx="5521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3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</a:t>
            </a:r>
            <a:r>
              <a:rPr lang="en-CA" sz="3200" b="1" spc="-75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Greenhouse </a:t>
            </a:r>
            <a:r>
              <a:rPr lang="en-CA" sz="3200" b="1" spc="-12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</a:t>
            </a:r>
            <a:r>
              <a:rPr lang="en-CA" sz="3200" b="1" spc="-29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  </a:t>
            </a:r>
            <a:r>
              <a:rPr lang="en-CA" sz="3200" b="1" spc="-71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Retrofits </a:t>
            </a:r>
            <a:r>
              <a:rPr lang="en-CA" sz="3200" b="1" spc="-62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  <a:r>
              <a:rPr lang="en-CA" sz="3200" b="1" spc="67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(GGRP)</a:t>
            </a:r>
            <a:endParaRPr lang="en-CA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69" y="762000"/>
            <a:ext cx="5038897" cy="33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16670" y="5118199"/>
            <a:ext cx="2501932" cy="3587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/>
          <p:nvPr/>
        </p:nvSpPr>
        <p:spPr>
          <a:xfrm>
            <a:off x="916661" y="5118199"/>
            <a:ext cx="2502429" cy="3587750"/>
          </a:xfrm>
          <a:custGeom>
            <a:avLst/>
            <a:gdLst/>
            <a:ahLst/>
            <a:cxnLst/>
            <a:rect l="l" t="t" r="r" b="b"/>
            <a:pathLst>
              <a:path w="3002915" h="4305300">
                <a:moveTo>
                  <a:pt x="0" y="4305300"/>
                </a:moveTo>
                <a:lnTo>
                  <a:pt x="3002330" y="4305300"/>
                </a:lnTo>
                <a:lnTo>
                  <a:pt x="3002330" y="0"/>
                </a:lnTo>
                <a:lnTo>
                  <a:pt x="0" y="0"/>
                </a:lnTo>
                <a:lnTo>
                  <a:pt x="0" y="4305300"/>
                </a:lnTo>
                <a:close/>
              </a:path>
            </a:pathLst>
          </a:custGeom>
          <a:solidFill>
            <a:srgbClr val="1B3653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3545603" y="5118199"/>
            <a:ext cx="2508250" cy="358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 txBox="1"/>
          <p:nvPr/>
        </p:nvSpPr>
        <p:spPr>
          <a:xfrm>
            <a:off x="3540840" y="3951297"/>
            <a:ext cx="2428346" cy="1081685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18520" marR="52915">
              <a:lnSpc>
                <a:spcPct val="101899"/>
              </a:lnSpc>
              <a:spcBef>
                <a:spcPts val="46"/>
              </a:spcBef>
            </a:pPr>
            <a:r>
              <a:rPr sz="2333" b="1" spc="4">
                <a:solidFill>
                  <a:srgbClr val="1B3653"/>
                </a:solidFill>
                <a:latin typeface="Trebuchet MS"/>
                <a:cs typeface="Trebuchet MS"/>
              </a:rPr>
              <a:t>UTM: </a:t>
            </a:r>
            <a:r>
              <a:rPr sz="2333" b="1" spc="-71">
                <a:solidFill>
                  <a:srgbClr val="1B3653"/>
                </a:solidFill>
                <a:latin typeface="Trebuchet MS"/>
                <a:cs typeface="Trebuchet MS"/>
              </a:rPr>
              <a:t>New </a:t>
            </a:r>
            <a:r>
              <a:rPr sz="2333" b="1" spc="-29">
                <a:solidFill>
                  <a:srgbClr val="1B3653"/>
                </a:solidFill>
                <a:latin typeface="Trebuchet MS"/>
                <a:cs typeface="Trebuchet MS"/>
              </a:rPr>
              <a:t>Science </a:t>
            </a:r>
            <a:r>
              <a:rPr sz="2333" b="1" spc="-17">
                <a:solidFill>
                  <a:srgbClr val="1B3653"/>
                </a:solidFill>
                <a:latin typeface="Trebuchet MS"/>
                <a:cs typeface="Trebuchet MS"/>
              </a:rPr>
              <a:t>Building  </a:t>
            </a:r>
            <a:r>
              <a:rPr sz="2333" b="1" spc="-75" err="1">
                <a:solidFill>
                  <a:srgbClr val="1B3653"/>
                </a:solidFill>
                <a:latin typeface="Trebuchet MS"/>
                <a:cs typeface="Trebuchet MS"/>
              </a:rPr>
              <a:t>Geoexchange</a:t>
            </a:r>
            <a:endParaRPr sz="2333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30070" y="3951297"/>
            <a:ext cx="2451100" cy="1104448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10583" marR="20637">
              <a:lnSpc>
                <a:spcPct val="101899"/>
              </a:lnSpc>
              <a:spcBef>
                <a:spcPts val="46"/>
              </a:spcBef>
            </a:pPr>
            <a:r>
              <a:rPr sz="2333" b="1" spc="4">
                <a:solidFill>
                  <a:srgbClr val="1B3653"/>
                </a:solidFill>
                <a:latin typeface="Trebuchet MS"/>
                <a:cs typeface="Trebuchet MS"/>
              </a:rPr>
              <a:t>UTSC:</a:t>
            </a:r>
            <a:r>
              <a:rPr lang="en-CA" sz="2333" b="1" spc="4">
                <a:solidFill>
                  <a:srgbClr val="1B3653"/>
                </a:solidFill>
                <a:latin typeface="Trebuchet MS"/>
                <a:cs typeface="Trebuchet MS"/>
              </a:rPr>
              <a:t> South Campus Phase II</a:t>
            </a:r>
            <a:r>
              <a:rPr sz="2333" b="1" spc="4">
                <a:solidFill>
                  <a:srgbClr val="1B3653"/>
                </a:solidFill>
                <a:latin typeface="Trebuchet MS"/>
                <a:cs typeface="Trebuchet MS"/>
              </a:rPr>
              <a:t> </a:t>
            </a:r>
            <a:r>
              <a:rPr sz="2333" b="1" spc="-75" err="1">
                <a:solidFill>
                  <a:srgbClr val="1B3653"/>
                </a:solidFill>
                <a:latin typeface="Trebuchet MS"/>
                <a:cs typeface="Trebuchet MS"/>
              </a:rPr>
              <a:t>Geoexchange</a:t>
            </a:r>
            <a:endParaRPr sz="2333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70063" y="5118199"/>
            <a:ext cx="2500313" cy="3587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3" name="object 13"/>
          <p:cNvSpPr/>
          <p:nvPr/>
        </p:nvSpPr>
        <p:spPr>
          <a:xfrm>
            <a:off x="6170063" y="5118199"/>
            <a:ext cx="2500313" cy="3587750"/>
          </a:xfrm>
          <a:custGeom>
            <a:avLst/>
            <a:gdLst/>
            <a:ahLst/>
            <a:cxnLst/>
            <a:rect l="l" t="t" r="r" b="b"/>
            <a:pathLst>
              <a:path w="3000375" h="4305300">
                <a:moveTo>
                  <a:pt x="0" y="4305300"/>
                </a:moveTo>
                <a:lnTo>
                  <a:pt x="3000375" y="4305300"/>
                </a:lnTo>
                <a:lnTo>
                  <a:pt x="3000375" y="0"/>
                </a:lnTo>
                <a:lnTo>
                  <a:pt x="0" y="0"/>
                </a:lnTo>
                <a:lnTo>
                  <a:pt x="0" y="4305300"/>
                </a:lnTo>
                <a:close/>
              </a:path>
            </a:pathLst>
          </a:custGeom>
          <a:solidFill>
            <a:srgbClr val="1B3653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object 15"/>
          <p:cNvSpPr/>
          <p:nvPr/>
        </p:nvSpPr>
        <p:spPr>
          <a:xfrm>
            <a:off x="3545603" y="5118199"/>
            <a:ext cx="2508250" cy="3587750"/>
          </a:xfrm>
          <a:custGeom>
            <a:avLst/>
            <a:gdLst/>
            <a:ahLst/>
            <a:cxnLst/>
            <a:rect l="l" t="t" r="r" b="b"/>
            <a:pathLst>
              <a:path w="3009900" h="4305300">
                <a:moveTo>
                  <a:pt x="0" y="4305300"/>
                </a:moveTo>
                <a:lnTo>
                  <a:pt x="3009900" y="4305300"/>
                </a:lnTo>
                <a:lnTo>
                  <a:pt x="3009900" y="0"/>
                </a:lnTo>
                <a:lnTo>
                  <a:pt x="0" y="0"/>
                </a:lnTo>
                <a:lnTo>
                  <a:pt x="0" y="4305300"/>
                </a:lnTo>
                <a:close/>
              </a:path>
            </a:pathLst>
          </a:custGeom>
          <a:solidFill>
            <a:srgbClr val="1B3653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8"/>
          <p:cNvSpPr txBox="1"/>
          <p:nvPr/>
        </p:nvSpPr>
        <p:spPr>
          <a:xfrm>
            <a:off x="886541" y="3951297"/>
            <a:ext cx="2516188" cy="1104448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16933" marR="158744">
              <a:lnSpc>
                <a:spcPct val="101899"/>
              </a:lnSpc>
              <a:spcBef>
                <a:spcPts val="46"/>
              </a:spcBef>
            </a:pPr>
            <a:r>
              <a:rPr sz="2333" b="1" spc="-17">
                <a:solidFill>
                  <a:srgbClr val="1B3653"/>
                </a:solidFill>
                <a:latin typeface="Trebuchet MS"/>
                <a:cs typeface="Trebuchet MS"/>
              </a:rPr>
              <a:t>St. </a:t>
            </a:r>
            <a:r>
              <a:rPr sz="2333" b="1" spc="-83">
                <a:solidFill>
                  <a:srgbClr val="1B3653"/>
                </a:solidFill>
                <a:latin typeface="Trebuchet MS"/>
                <a:cs typeface="Trebuchet MS"/>
              </a:rPr>
              <a:t>George: </a:t>
            </a:r>
            <a:r>
              <a:rPr lang="en-CA" sz="2333" b="1" spc="-83">
                <a:solidFill>
                  <a:srgbClr val="1B3653"/>
                </a:solidFill>
                <a:latin typeface="Trebuchet MS"/>
                <a:cs typeface="Trebuchet MS"/>
              </a:rPr>
              <a:t>King’s College Circle </a:t>
            </a:r>
            <a:r>
              <a:rPr sz="2333" b="1" spc="-75" err="1">
                <a:solidFill>
                  <a:srgbClr val="1B3653"/>
                </a:solidFill>
                <a:latin typeface="Trebuchet MS"/>
                <a:cs typeface="Trebuchet MS"/>
              </a:rPr>
              <a:t>Geoexchange</a:t>
            </a:r>
            <a:endParaRPr sz="2333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7919" y="1067808"/>
            <a:ext cx="10583" cy="3175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25"/>
                </a:moveTo>
                <a:lnTo>
                  <a:pt x="12" y="3771"/>
                </a:lnTo>
                <a:lnTo>
                  <a:pt x="12433" y="3733"/>
                </a:lnTo>
                <a:lnTo>
                  <a:pt x="12420" y="0"/>
                </a:lnTo>
                <a:lnTo>
                  <a:pt x="0" y="25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1" name="object 31"/>
          <p:cNvSpPr/>
          <p:nvPr/>
        </p:nvSpPr>
        <p:spPr>
          <a:xfrm>
            <a:off x="606514" y="1067902"/>
            <a:ext cx="10583" cy="3175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"/>
                </a:moveTo>
                <a:lnTo>
                  <a:pt x="12" y="3771"/>
                </a:lnTo>
                <a:lnTo>
                  <a:pt x="12433" y="3746"/>
                </a:lnTo>
                <a:lnTo>
                  <a:pt x="12420" y="0"/>
                </a:lnTo>
                <a:lnTo>
                  <a:pt x="0" y="38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2" name="object 32"/>
          <p:cNvSpPr/>
          <p:nvPr/>
        </p:nvSpPr>
        <p:spPr>
          <a:xfrm>
            <a:off x="627221" y="1067855"/>
            <a:ext cx="10583" cy="3175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25"/>
                </a:moveTo>
                <a:lnTo>
                  <a:pt x="12" y="3771"/>
                </a:lnTo>
                <a:lnTo>
                  <a:pt x="12420" y="3733"/>
                </a:lnTo>
                <a:lnTo>
                  <a:pt x="12420" y="0"/>
                </a:lnTo>
                <a:lnTo>
                  <a:pt x="0" y="25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3" name="object 33"/>
          <p:cNvSpPr/>
          <p:nvPr/>
        </p:nvSpPr>
        <p:spPr>
          <a:xfrm>
            <a:off x="668626" y="1067749"/>
            <a:ext cx="10054" cy="3175"/>
          </a:xfrm>
          <a:custGeom>
            <a:avLst/>
            <a:gdLst/>
            <a:ahLst/>
            <a:cxnLst/>
            <a:rect l="l" t="t" r="r" b="b"/>
            <a:pathLst>
              <a:path w="12065" h="3810">
                <a:moveTo>
                  <a:pt x="0" y="38"/>
                </a:moveTo>
                <a:lnTo>
                  <a:pt x="12" y="3784"/>
                </a:lnTo>
                <a:lnTo>
                  <a:pt x="11823" y="3759"/>
                </a:lnTo>
                <a:lnTo>
                  <a:pt x="11823" y="0"/>
                </a:lnTo>
                <a:lnTo>
                  <a:pt x="0" y="38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0" name="object 14"/>
          <p:cNvSpPr/>
          <p:nvPr/>
        </p:nvSpPr>
        <p:spPr>
          <a:xfrm>
            <a:off x="709217" y="1151620"/>
            <a:ext cx="9418320" cy="0"/>
          </a:xfrm>
          <a:custGeom>
            <a:avLst/>
            <a:gdLst/>
            <a:ahLst/>
            <a:cxnLst/>
            <a:rect l="l" t="t" r="r" b="b"/>
            <a:pathLst>
              <a:path w="6341109">
                <a:moveTo>
                  <a:pt x="0" y="0"/>
                </a:moveTo>
                <a:lnTo>
                  <a:pt x="6340678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7" name="object 46"/>
          <p:cNvSpPr txBox="1">
            <a:spLocks/>
          </p:cNvSpPr>
          <p:nvPr/>
        </p:nvSpPr>
        <p:spPr>
          <a:xfrm>
            <a:off x="1758425" y="509863"/>
            <a:ext cx="9745996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>
            <a:lvl1pPr>
              <a:defRPr sz="3600" b="1" i="0">
                <a:solidFill>
                  <a:srgbClr val="1B3653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pPr marL="10583">
              <a:spcBef>
                <a:spcPts val="83"/>
              </a:spcBef>
            </a:pPr>
            <a:r>
              <a:rPr lang="en-US" kern="0" spc="-108">
                <a:latin typeface="Trebuchet MS" panose="020B0703020202090204" pitchFamily="34" charset="0"/>
              </a:rPr>
              <a:t>Produce: </a:t>
            </a:r>
            <a:r>
              <a:rPr lang="en-US" b="0" kern="0">
                <a:latin typeface="Trebuchet MS" panose="020B0703020202090204" pitchFamily="34" charset="0"/>
                <a:cs typeface="Trade Gothic LT Std"/>
              </a:rPr>
              <a:t>Clean Energy &amp; Carbon</a:t>
            </a:r>
            <a:r>
              <a:rPr lang="en-US" b="0" kern="0" spc="42">
                <a:latin typeface="Trebuchet MS" panose="020B0703020202090204" pitchFamily="34" charset="0"/>
                <a:cs typeface="Trade Gothic LT Std"/>
              </a:rPr>
              <a:t> </a:t>
            </a:r>
            <a:r>
              <a:rPr lang="en-US" b="0" kern="0">
                <a:latin typeface="Trebuchet MS" panose="020B0703020202090204" pitchFamily="34" charset="0"/>
                <a:cs typeface="Trade Gothic LT Std"/>
              </a:rPr>
              <a:t>Capture</a:t>
            </a:r>
            <a:endParaRPr lang="en-US" kern="0">
              <a:latin typeface="Trebuchet MS" panose="020B0703020202090204" pitchFamily="34" charset="0"/>
              <a:cs typeface="Trade Gothic LT Std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7023A99-5126-8F4F-BF14-E2CE0BFBE3AC}"/>
              </a:ext>
            </a:extLst>
          </p:cNvPr>
          <p:cNvSpPr txBox="1">
            <a:spLocks/>
          </p:cNvSpPr>
          <p:nvPr/>
        </p:nvSpPr>
        <p:spPr>
          <a:xfrm>
            <a:off x="804842" y="1481137"/>
            <a:ext cx="104754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2400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projects on each campus targeted to reduce emissions by over 16,000 tonnes of CO</a:t>
            </a:r>
            <a:r>
              <a:rPr lang="en-CA" sz="2400" baseline="-25000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n-CA" sz="2400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Demonstrates U of T’s commitment to carbon reduction and sustainability</a:t>
            </a:r>
          </a:p>
          <a:p>
            <a:pPr>
              <a:lnSpc>
                <a:spcPct val="100000"/>
              </a:lnSpc>
            </a:pPr>
            <a:r>
              <a:rPr lang="en-CA" sz="2400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King’s College Circle </a:t>
            </a:r>
            <a:r>
              <a:rPr lang="en-CA" sz="2400" dirty="0" err="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Geoexchange</a:t>
            </a:r>
            <a:r>
              <a:rPr lang="en-CA" sz="2400" dirty="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represents over 25% of our total reduction target</a:t>
            </a:r>
          </a:p>
          <a:p>
            <a:pPr marL="0" indent="0">
              <a:lnSpc>
                <a:spcPct val="100000"/>
              </a:lnSpc>
              <a:buNone/>
            </a:pPr>
            <a:endParaRPr lang="en-CA" sz="2400" dirty="0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object 17"/>
          <p:cNvSpPr txBox="1"/>
          <p:nvPr/>
        </p:nvSpPr>
        <p:spPr>
          <a:xfrm>
            <a:off x="448538" y="5427901"/>
            <a:ext cx="3276022" cy="2736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9113">
              <a:lnSpc>
                <a:spcPct val="100000"/>
              </a:lnSpc>
              <a:spcBef>
                <a:spcPts val="100"/>
              </a:spcBef>
            </a:pPr>
            <a:r>
              <a:rPr sz="1800" b="1" spc="-120">
                <a:solidFill>
                  <a:srgbClr val="FFFFFF"/>
                </a:solidFill>
                <a:latin typeface="Trebuchet MS"/>
                <a:cs typeface="Trebuchet MS"/>
              </a:rPr>
              <a:t>Target </a:t>
            </a:r>
            <a:r>
              <a:rPr sz="1800" b="1" spc="15">
                <a:solidFill>
                  <a:srgbClr val="FFFFFF"/>
                </a:solidFill>
                <a:latin typeface="Trebuchet MS"/>
                <a:cs typeface="Trebuchet MS"/>
              </a:rPr>
              <a:t>GHG </a:t>
            </a:r>
            <a:r>
              <a:rPr sz="1800" b="1" spc="-55">
                <a:solidFill>
                  <a:srgbClr val="FFFFFF"/>
                </a:solidFill>
                <a:latin typeface="Trebuchet MS"/>
                <a:cs typeface="Trebuchet MS"/>
              </a:rPr>
              <a:t>Reduction</a:t>
            </a:r>
            <a:r>
              <a:rPr sz="1800" b="1" spc="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25">
                <a:solidFill>
                  <a:srgbClr val="FFFFFF"/>
                </a:solidFill>
                <a:latin typeface="Trebuchet MS"/>
                <a:cs typeface="Trebuchet MS"/>
              </a:rPr>
              <a:t>=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en-CA"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CA"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CA"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en-CA"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854075" indent="461963">
              <a:lnSpc>
                <a:spcPct val="100000"/>
              </a:lnSpc>
            </a:pPr>
            <a:r>
              <a:rPr sz="36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15,000</a:t>
            </a:r>
            <a:endParaRPr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54075" indent="12700">
              <a:lnSpc>
                <a:spcPct val="100000"/>
              </a:lnSpc>
              <a:spcBef>
                <a:spcPts val="40"/>
              </a:spcBef>
            </a:pPr>
            <a:r>
              <a:rPr b="1" spc="-7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</a:t>
            </a:r>
            <a:r>
              <a:rPr lang="en-CA" b="1" spc="-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5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b="1" spc="-82" baseline="-31746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b="1" spc="-5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b="1" spc="3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9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bject 16"/>
          <p:cNvSpPr txBox="1"/>
          <p:nvPr/>
        </p:nvSpPr>
        <p:spPr>
          <a:xfrm>
            <a:off x="2999656" y="7320727"/>
            <a:ext cx="30099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1360">
              <a:lnSpc>
                <a:spcPct val="100000"/>
              </a:lnSpc>
              <a:spcBef>
                <a:spcPts val="100"/>
              </a:spcBef>
            </a:pPr>
            <a:r>
              <a:rPr sz="36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860</a:t>
            </a:r>
            <a:endParaRPr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76313">
              <a:lnSpc>
                <a:spcPct val="100000"/>
              </a:lnSpc>
              <a:spcBef>
                <a:spcPts val="40"/>
              </a:spcBef>
            </a:pPr>
            <a:r>
              <a:rPr b="1" spc="-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 </a:t>
            </a:r>
            <a:r>
              <a:rPr b="1" spc="-5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b="1" spc="-82" baseline="-31746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b="1" spc="-5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b="1" spc="3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9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bject 14"/>
          <p:cNvSpPr txBox="1"/>
          <p:nvPr/>
        </p:nvSpPr>
        <p:spPr>
          <a:xfrm>
            <a:off x="5670001" y="7336456"/>
            <a:ext cx="30003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0113" indent="-246063">
              <a:lnSpc>
                <a:spcPct val="100000"/>
              </a:lnSpc>
              <a:spcBef>
                <a:spcPts val="100"/>
              </a:spcBef>
            </a:pPr>
            <a:r>
              <a:rPr sz="36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605</a:t>
            </a:r>
            <a:endParaRPr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76313">
              <a:lnSpc>
                <a:spcPct val="100000"/>
              </a:lnSpc>
              <a:spcBef>
                <a:spcPts val="40"/>
              </a:spcBef>
            </a:pPr>
            <a:r>
              <a:rPr b="1" spc="-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 </a:t>
            </a:r>
            <a:r>
              <a:rPr b="1" spc="-5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b="1" spc="-82" baseline="-31746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b="1" spc="-5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b="1" spc="3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9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786586" y="5118199"/>
            <a:ext cx="2717835" cy="3587750"/>
            <a:chOff x="8786586" y="5118199"/>
            <a:chExt cx="2717835" cy="3587750"/>
          </a:xfrm>
        </p:grpSpPr>
        <p:sp>
          <p:nvSpPr>
            <p:cNvPr id="16" name="Rectangle 15"/>
            <p:cNvSpPr/>
            <p:nvPr/>
          </p:nvSpPr>
          <p:spPr>
            <a:xfrm>
              <a:off x="8796300" y="5118199"/>
              <a:ext cx="2708121" cy="3587750"/>
            </a:xfrm>
            <a:prstGeom prst="rect">
              <a:avLst/>
            </a:prstGeom>
            <a:solidFill>
              <a:srgbClr val="FFCB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86586" y="5120702"/>
              <a:ext cx="2717835" cy="3416320"/>
            </a:xfrm>
            <a:custGeom>
              <a:avLst/>
              <a:gdLst>
                <a:gd name="connsiteX0" fmla="*/ 0 w 2717835"/>
                <a:gd name="connsiteY0" fmla="*/ 0 h 3416320"/>
                <a:gd name="connsiteX1" fmla="*/ 2717835 w 2717835"/>
                <a:gd name="connsiteY1" fmla="*/ 0 h 3416320"/>
                <a:gd name="connsiteX2" fmla="*/ 2717835 w 2717835"/>
                <a:gd name="connsiteY2" fmla="*/ 3416320 h 3416320"/>
                <a:gd name="connsiteX3" fmla="*/ 0 w 2717835"/>
                <a:gd name="connsiteY3" fmla="*/ 3416320 h 3416320"/>
                <a:gd name="connsiteX4" fmla="*/ 0 w 2717835"/>
                <a:gd name="connsiteY4" fmla="*/ 0 h 3416320"/>
                <a:gd name="connsiteX0" fmla="*/ 0 w 2717835"/>
                <a:gd name="connsiteY0" fmla="*/ 0 h 3502817"/>
                <a:gd name="connsiteX1" fmla="*/ 2717835 w 2717835"/>
                <a:gd name="connsiteY1" fmla="*/ 0 h 3502817"/>
                <a:gd name="connsiteX2" fmla="*/ 2717835 w 2717835"/>
                <a:gd name="connsiteY2" fmla="*/ 3416320 h 3502817"/>
                <a:gd name="connsiteX3" fmla="*/ 0 w 2717835"/>
                <a:gd name="connsiteY3" fmla="*/ 3502817 h 3502817"/>
                <a:gd name="connsiteX4" fmla="*/ 0 w 2717835"/>
                <a:gd name="connsiteY4" fmla="*/ 0 h 3502817"/>
                <a:gd name="connsiteX0" fmla="*/ 0 w 2717835"/>
                <a:gd name="connsiteY0" fmla="*/ 0 h 3502818"/>
                <a:gd name="connsiteX1" fmla="*/ 2717835 w 2717835"/>
                <a:gd name="connsiteY1" fmla="*/ 0 h 3502818"/>
                <a:gd name="connsiteX2" fmla="*/ 2705478 w 2717835"/>
                <a:gd name="connsiteY2" fmla="*/ 3502818 h 3502818"/>
                <a:gd name="connsiteX3" fmla="*/ 0 w 2717835"/>
                <a:gd name="connsiteY3" fmla="*/ 3502817 h 3502818"/>
                <a:gd name="connsiteX4" fmla="*/ 0 w 2717835"/>
                <a:gd name="connsiteY4" fmla="*/ 0 h 3502818"/>
                <a:gd name="connsiteX0" fmla="*/ 0 w 2717835"/>
                <a:gd name="connsiteY0" fmla="*/ 0 h 3589314"/>
                <a:gd name="connsiteX1" fmla="*/ 2717835 w 2717835"/>
                <a:gd name="connsiteY1" fmla="*/ 0 h 3589314"/>
                <a:gd name="connsiteX2" fmla="*/ 2705478 w 2717835"/>
                <a:gd name="connsiteY2" fmla="*/ 3502818 h 3589314"/>
                <a:gd name="connsiteX3" fmla="*/ 12357 w 2717835"/>
                <a:gd name="connsiteY3" fmla="*/ 3589314 h 3589314"/>
                <a:gd name="connsiteX4" fmla="*/ 0 w 2717835"/>
                <a:gd name="connsiteY4" fmla="*/ 0 h 3589314"/>
                <a:gd name="connsiteX0" fmla="*/ 0 w 2717835"/>
                <a:gd name="connsiteY0" fmla="*/ 0 h 3589315"/>
                <a:gd name="connsiteX1" fmla="*/ 2717835 w 2717835"/>
                <a:gd name="connsiteY1" fmla="*/ 0 h 3589315"/>
                <a:gd name="connsiteX2" fmla="*/ 2693121 w 2717835"/>
                <a:gd name="connsiteY2" fmla="*/ 3589315 h 3589315"/>
                <a:gd name="connsiteX3" fmla="*/ 12357 w 2717835"/>
                <a:gd name="connsiteY3" fmla="*/ 3589314 h 3589315"/>
                <a:gd name="connsiteX4" fmla="*/ 0 w 2717835"/>
                <a:gd name="connsiteY4" fmla="*/ 0 h 35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7835" h="3589315">
                  <a:moveTo>
                    <a:pt x="0" y="0"/>
                  </a:moveTo>
                  <a:lnTo>
                    <a:pt x="2717835" y="0"/>
                  </a:lnTo>
                  <a:lnTo>
                    <a:pt x="2693121" y="3589315"/>
                  </a:lnTo>
                  <a:lnTo>
                    <a:pt x="12357" y="3589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4"/>
            </a:solidFill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Target GHG Reduction from </a:t>
              </a:r>
              <a:r>
                <a:rPr lang="en-CA" b="1" err="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Geoexchange</a:t>
              </a:r>
              <a:r>
                <a:rPr lang="en-CA" b="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</a:t>
              </a:r>
            </a:p>
            <a:p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/>
              <a:r>
                <a:rPr lang="en-CA" sz="3600" b="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16,465</a:t>
              </a:r>
            </a:p>
            <a:p>
              <a:pPr algn="r"/>
              <a:r>
                <a:rPr lang="en-CA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Tonnes eCO2/year</a:t>
              </a:r>
            </a:p>
            <a:p>
              <a:pPr algn="r"/>
              <a:endParaRPr lang="en-CA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2540" y="214449"/>
            <a:ext cx="822960" cy="821072"/>
            <a:chOff x="481984" y="683568"/>
            <a:chExt cx="424921" cy="409575"/>
          </a:xfrm>
        </p:grpSpPr>
        <p:sp>
          <p:nvSpPr>
            <p:cNvPr id="62" name="object 31"/>
            <p:cNvSpPr/>
            <p:nvPr/>
          </p:nvSpPr>
          <p:spPr>
            <a:xfrm>
              <a:off x="582911" y="934255"/>
              <a:ext cx="9525" cy="18521"/>
            </a:xfrm>
            <a:custGeom>
              <a:avLst/>
              <a:gdLst/>
              <a:ahLst/>
              <a:cxnLst/>
              <a:rect l="l" t="t" r="r" b="b"/>
              <a:pathLst>
                <a:path w="11429" h="22225">
                  <a:moveTo>
                    <a:pt x="0" y="0"/>
                  </a:moveTo>
                  <a:lnTo>
                    <a:pt x="0" y="21691"/>
                  </a:lnTo>
                  <a:lnTo>
                    <a:pt x="11252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" name="object 32"/>
            <p:cNvSpPr/>
            <p:nvPr/>
          </p:nvSpPr>
          <p:spPr>
            <a:xfrm>
              <a:off x="807415" y="818430"/>
              <a:ext cx="9525" cy="18521"/>
            </a:xfrm>
            <a:custGeom>
              <a:avLst/>
              <a:gdLst/>
              <a:ahLst/>
              <a:cxnLst/>
              <a:rect l="l" t="t" r="r" b="b"/>
              <a:pathLst>
                <a:path w="11430" h="22225">
                  <a:moveTo>
                    <a:pt x="11252" y="0"/>
                  </a:moveTo>
                  <a:lnTo>
                    <a:pt x="0" y="10845"/>
                  </a:lnTo>
                  <a:lnTo>
                    <a:pt x="11252" y="21691"/>
                  </a:lnTo>
                  <a:lnTo>
                    <a:pt x="11252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" name="object 33"/>
            <p:cNvSpPr/>
            <p:nvPr/>
          </p:nvSpPr>
          <p:spPr>
            <a:xfrm>
              <a:off x="481984" y="683568"/>
              <a:ext cx="424921" cy="409575"/>
            </a:xfrm>
            <a:custGeom>
              <a:avLst/>
              <a:gdLst/>
              <a:ahLst/>
              <a:cxnLst/>
              <a:rect l="l" t="t" r="r" b="b"/>
              <a:pathLst>
                <a:path w="509905" h="491490">
                  <a:moveTo>
                    <a:pt x="508508" y="0"/>
                  </a:moveTo>
                  <a:lnTo>
                    <a:pt x="1206" y="0"/>
                  </a:lnTo>
                  <a:lnTo>
                    <a:pt x="0" y="1270"/>
                  </a:lnTo>
                  <a:lnTo>
                    <a:pt x="0" y="491490"/>
                  </a:lnTo>
                  <a:lnTo>
                    <a:pt x="509714" y="491490"/>
                  </a:lnTo>
                  <a:lnTo>
                    <a:pt x="509714" y="486410"/>
                  </a:lnTo>
                  <a:lnTo>
                    <a:pt x="5384" y="486410"/>
                  </a:lnTo>
                  <a:lnTo>
                    <a:pt x="5384" y="356870"/>
                  </a:lnTo>
                  <a:lnTo>
                    <a:pt x="509714" y="356870"/>
                  </a:lnTo>
                  <a:lnTo>
                    <a:pt x="509714" y="351790"/>
                  </a:lnTo>
                  <a:lnTo>
                    <a:pt x="5384" y="351790"/>
                  </a:lnTo>
                  <a:lnTo>
                    <a:pt x="5384" y="104140"/>
                  </a:lnTo>
                  <a:lnTo>
                    <a:pt x="14530" y="104140"/>
                  </a:lnTo>
                  <a:lnTo>
                    <a:pt x="5384" y="97790"/>
                  </a:lnTo>
                  <a:lnTo>
                    <a:pt x="5384" y="5080"/>
                  </a:lnTo>
                  <a:lnTo>
                    <a:pt x="509714" y="5080"/>
                  </a:lnTo>
                  <a:lnTo>
                    <a:pt x="509714" y="1270"/>
                  </a:lnTo>
                  <a:lnTo>
                    <a:pt x="508508" y="0"/>
                  </a:lnTo>
                  <a:close/>
                </a:path>
                <a:path w="509905" h="491490">
                  <a:moveTo>
                    <a:pt x="373087" y="365760"/>
                  </a:moveTo>
                  <a:lnTo>
                    <a:pt x="334860" y="383540"/>
                  </a:lnTo>
                  <a:lnTo>
                    <a:pt x="328803" y="397510"/>
                  </a:lnTo>
                  <a:lnTo>
                    <a:pt x="327888" y="401320"/>
                  </a:lnTo>
                  <a:lnTo>
                    <a:pt x="327761" y="406400"/>
                  </a:lnTo>
                  <a:lnTo>
                    <a:pt x="328460" y="410210"/>
                  </a:lnTo>
                  <a:lnTo>
                    <a:pt x="329095" y="414020"/>
                  </a:lnTo>
                  <a:lnTo>
                    <a:pt x="329996" y="417830"/>
                  </a:lnTo>
                  <a:lnTo>
                    <a:pt x="331927" y="421640"/>
                  </a:lnTo>
                  <a:lnTo>
                    <a:pt x="335483" y="429260"/>
                  </a:lnTo>
                  <a:lnTo>
                    <a:pt x="348348" y="438150"/>
                  </a:lnTo>
                  <a:lnTo>
                    <a:pt x="352882" y="441960"/>
                  </a:lnTo>
                  <a:lnTo>
                    <a:pt x="355015" y="444500"/>
                  </a:lnTo>
                  <a:lnTo>
                    <a:pt x="356539" y="449580"/>
                  </a:lnTo>
                  <a:lnTo>
                    <a:pt x="358127" y="453390"/>
                  </a:lnTo>
                  <a:lnTo>
                    <a:pt x="345744" y="486410"/>
                  </a:lnTo>
                  <a:lnTo>
                    <a:pt x="352577" y="486410"/>
                  </a:lnTo>
                  <a:lnTo>
                    <a:pt x="358635" y="480060"/>
                  </a:lnTo>
                  <a:lnTo>
                    <a:pt x="362191" y="472440"/>
                  </a:lnTo>
                  <a:lnTo>
                    <a:pt x="363156" y="464820"/>
                  </a:lnTo>
                  <a:lnTo>
                    <a:pt x="363855" y="458470"/>
                  </a:lnTo>
                  <a:lnTo>
                    <a:pt x="363258" y="453390"/>
                  </a:lnTo>
                  <a:lnTo>
                    <a:pt x="361467" y="448310"/>
                  </a:lnTo>
                  <a:lnTo>
                    <a:pt x="359638" y="441960"/>
                  </a:lnTo>
                  <a:lnTo>
                    <a:pt x="356819" y="438150"/>
                  </a:lnTo>
                  <a:lnTo>
                    <a:pt x="351358" y="434340"/>
                  </a:lnTo>
                  <a:lnTo>
                    <a:pt x="339699" y="426720"/>
                  </a:lnTo>
                  <a:lnTo>
                    <a:pt x="336651" y="419100"/>
                  </a:lnTo>
                  <a:lnTo>
                    <a:pt x="334949" y="415290"/>
                  </a:lnTo>
                  <a:lnTo>
                    <a:pt x="334149" y="412750"/>
                  </a:lnTo>
                  <a:lnTo>
                    <a:pt x="332981" y="405130"/>
                  </a:lnTo>
                  <a:lnTo>
                    <a:pt x="333082" y="402590"/>
                  </a:lnTo>
                  <a:lnTo>
                    <a:pt x="335153" y="392430"/>
                  </a:lnTo>
                  <a:lnTo>
                    <a:pt x="339077" y="386080"/>
                  </a:lnTo>
                  <a:lnTo>
                    <a:pt x="344893" y="381000"/>
                  </a:lnTo>
                  <a:lnTo>
                    <a:pt x="346481" y="379730"/>
                  </a:lnTo>
                  <a:lnTo>
                    <a:pt x="348119" y="379730"/>
                  </a:lnTo>
                  <a:lnTo>
                    <a:pt x="349770" y="378460"/>
                  </a:lnTo>
                  <a:lnTo>
                    <a:pt x="357374" y="378460"/>
                  </a:lnTo>
                  <a:lnTo>
                    <a:pt x="363728" y="373380"/>
                  </a:lnTo>
                  <a:lnTo>
                    <a:pt x="373087" y="365760"/>
                  </a:lnTo>
                  <a:close/>
                </a:path>
                <a:path w="509905" h="491490">
                  <a:moveTo>
                    <a:pt x="357374" y="378460"/>
                  </a:moveTo>
                  <a:lnTo>
                    <a:pt x="349770" y="378460"/>
                  </a:lnTo>
                  <a:lnTo>
                    <a:pt x="344411" y="383540"/>
                  </a:lnTo>
                  <a:lnTo>
                    <a:pt x="339737" y="391160"/>
                  </a:lnTo>
                  <a:lnTo>
                    <a:pt x="339369" y="402590"/>
                  </a:lnTo>
                  <a:lnTo>
                    <a:pt x="339674" y="405130"/>
                  </a:lnTo>
                  <a:lnTo>
                    <a:pt x="340499" y="407670"/>
                  </a:lnTo>
                  <a:lnTo>
                    <a:pt x="341261" y="410210"/>
                  </a:lnTo>
                  <a:lnTo>
                    <a:pt x="342265" y="414020"/>
                  </a:lnTo>
                  <a:lnTo>
                    <a:pt x="343789" y="415290"/>
                  </a:lnTo>
                  <a:lnTo>
                    <a:pt x="346583" y="420370"/>
                  </a:lnTo>
                  <a:lnTo>
                    <a:pt x="356844" y="427990"/>
                  </a:lnTo>
                  <a:lnTo>
                    <a:pt x="360146" y="430530"/>
                  </a:lnTo>
                  <a:lnTo>
                    <a:pt x="362826" y="433070"/>
                  </a:lnTo>
                  <a:lnTo>
                    <a:pt x="364794" y="435610"/>
                  </a:lnTo>
                  <a:lnTo>
                    <a:pt x="366903" y="438150"/>
                  </a:lnTo>
                  <a:lnTo>
                    <a:pt x="368477" y="441960"/>
                  </a:lnTo>
                  <a:lnTo>
                    <a:pt x="369341" y="445770"/>
                  </a:lnTo>
                  <a:lnTo>
                    <a:pt x="371017" y="453390"/>
                  </a:lnTo>
                  <a:lnTo>
                    <a:pt x="370865" y="459740"/>
                  </a:lnTo>
                  <a:lnTo>
                    <a:pt x="368858" y="466090"/>
                  </a:lnTo>
                  <a:lnTo>
                    <a:pt x="366585" y="473710"/>
                  </a:lnTo>
                  <a:lnTo>
                    <a:pt x="361429" y="480060"/>
                  </a:lnTo>
                  <a:lnTo>
                    <a:pt x="357555" y="483870"/>
                  </a:lnTo>
                  <a:lnTo>
                    <a:pt x="356031" y="485140"/>
                  </a:lnTo>
                  <a:lnTo>
                    <a:pt x="354406" y="486410"/>
                  </a:lnTo>
                  <a:lnTo>
                    <a:pt x="361226" y="486410"/>
                  </a:lnTo>
                  <a:lnTo>
                    <a:pt x="376275" y="453390"/>
                  </a:lnTo>
                  <a:lnTo>
                    <a:pt x="374396" y="444500"/>
                  </a:lnTo>
                  <a:lnTo>
                    <a:pt x="373380" y="440690"/>
                  </a:lnTo>
                  <a:lnTo>
                    <a:pt x="371551" y="436880"/>
                  </a:lnTo>
                  <a:lnTo>
                    <a:pt x="369049" y="433070"/>
                  </a:lnTo>
                  <a:lnTo>
                    <a:pt x="366737" y="429260"/>
                  </a:lnTo>
                  <a:lnTo>
                    <a:pt x="363689" y="426720"/>
                  </a:lnTo>
                  <a:lnTo>
                    <a:pt x="359664" y="424180"/>
                  </a:lnTo>
                  <a:lnTo>
                    <a:pt x="350545" y="417830"/>
                  </a:lnTo>
                  <a:lnTo>
                    <a:pt x="348246" y="414020"/>
                  </a:lnTo>
                  <a:lnTo>
                    <a:pt x="347002" y="411480"/>
                  </a:lnTo>
                  <a:lnTo>
                    <a:pt x="346138" y="408940"/>
                  </a:lnTo>
                  <a:lnTo>
                    <a:pt x="345503" y="406400"/>
                  </a:lnTo>
                  <a:lnTo>
                    <a:pt x="344830" y="403860"/>
                  </a:lnTo>
                  <a:lnTo>
                    <a:pt x="344551" y="401320"/>
                  </a:lnTo>
                  <a:lnTo>
                    <a:pt x="344652" y="400050"/>
                  </a:lnTo>
                  <a:lnTo>
                    <a:pt x="346079" y="392430"/>
                  </a:lnTo>
                  <a:lnTo>
                    <a:pt x="349846" y="386080"/>
                  </a:lnTo>
                  <a:lnTo>
                    <a:pt x="355786" y="379730"/>
                  </a:lnTo>
                  <a:lnTo>
                    <a:pt x="357374" y="378460"/>
                  </a:lnTo>
                  <a:close/>
                </a:path>
                <a:path w="509905" h="491490">
                  <a:moveTo>
                    <a:pt x="421462" y="365760"/>
                  </a:moveTo>
                  <a:lnTo>
                    <a:pt x="383235" y="383540"/>
                  </a:lnTo>
                  <a:lnTo>
                    <a:pt x="377164" y="397510"/>
                  </a:lnTo>
                  <a:lnTo>
                    <a:pt x="376250" y="401320"/>
                  </a:lnTo>
                  <a:lnTo>
                    <a:pt x="376135" y="406400"/>
                  </a:lnTo>
                  <a:lnTo>
                    <a:pt x="376834" y="410210"/>
                  </a:lnTo>
                  <a:lnTo>
                    <a:pt x="377456" y="414020"/>
                  </a:lnTo>
                  <a:lnTo>
                    <a:pt x="378358" y="417830"/>
                  </a:lnTo>
                  <a:lnTo>
                    <a:pt x="380288" y="421640"/>
                  </a:lnTo>
                  <a:lnTo>
                    <a:pt x="383857" y="429260"/>
                  </a:lnTo>
                  <a:lnTo>
                    <a:pt x="396722" y="438150"/>
                  </a:lnTo>
                  <a:lnTo>
                    <a:pt x="401243" y="441960"/>
                  </a:lnTo>
                  <a:lnTo>
                    <a:pt x="403390" y="444500"/>
                  </a:lnTo>
                  <a:lnTo>
                    <a:pt x="404914" y="449580"/>
                  </a:lnTo>
                  <a:lnTo>
                    <a:pt x="406488" y="453390"/>
                  </a:lnTo>
                  <a:lnTo>
                    <a:pt x="394119" y="486410"/>
                  </a:lnTo>
                  <a:lnTo>
                    <a:pt x="400939" y="486410"/>
                  </a:lnTo>
                  <a:lnTo>
                    <a:pt x="406996" y="480060"/>
                  </a:lnTo>
                  <a:lnTo>
                    <a:pt x="410565" y="472440"/>
                  </a:lnTo>
                  <a:lnTo>
                    <a:pt x="411530" y="464820"/>
                  </a:lnTo>
                  <a:lnTo>
                    <a:pt x="412216" y="458470"/>
                  </a:lnTo>
                  <a:lnTo>
                    <a:pt x="411632" y="453390"/>
                  </a:lnTo>
                  <a:lnTo>
                    <a:pt x="409829" y="448310"/>
                  </a:lnTo>
                  <a:lnTo>
                    <a:pt x="408000" y="441960"/>
                  </a:lnTo>
                  <a:lnTo>
                    <a:pt x="405180" y="438150"/>
                  </a:lnTo>
                  <a:lnTo>
                    <a:pt x="399745" y="434340"/>
                  </a:lnTo>
                  <a:lnTo>
                    <a:pt x="388061" y="426720"/>
                  </a:lnTo>
                  <a:lnTo>
                    <a:pt x="385013" y="419100"/>
                  </a:lnTo>
                  <a:lnTo>
                    <a:pt x="383298" y="415290"/>
                  </a:lnTo>
                  <a:lnTo>
                    <a:pt x="382498" y="412750"/>
                  </a:lnTo>
                  <a:lnTo>
                    <a:pt x="381342" y="405130"/>
                  </a:lnTo>
                  <a:lnTo>
                    <a:pt x="381444" y="402590"/>
                  </a:lnTo>
                  <a:lnTo>
                    <a:pt x="382244" y="398780"/>
                  </a:lnTo>
                  <a:lnTo>
                    <a:pt x="383527" y="392430"/>
                  </a:lnTo>
                  <a:lnTo>
                    <a:pt x="387451" y="386080"/>
                  </a:lnTo>
                  <a:lnTo>
                    <a:pt x="393255" y="381000"/>
                  </a:lnTo>
                  <a:lnTo>
                    <a:pt x="394855" y="379730"/>
                  </a:lnTo>
                  <a:lnTo>
                    <a:pt x="396481" y="379730"/>
                  </a:lnTo>
                  <a:lnTo>
                    <a:pt x="398157" y="378460"/>
                  </a:lnTo>
                  <a:lnTo>
                    <a:pt x="405744" y="378460"/>
                  </a:lnTo>
                  <a:lnTo>
                    <a:pt x="412102" y="373380"/>
                  </a:lnTo>
                  <a:lnTo>
                    <a:pt x="421462" y="365760"/>
                  </a:lnTo>
                  <a:close/>
                </a:path>
                <a:path w="509905" h="491490">
                  <a:moveTo>
                    <a:pt x="405744" y="378460"/>
                  </a:moveTo>
                  <a:lnTo>
                    <a:pt x="398157" y="378460"/>
                  </a:lnTo>
                  <a:lnTo>
                    <a:pt x="392785" y="383540"/>
                  </a:lnTo>
                  <a:lnTo>
                    <a:pt x="388112" y="391160"/>
                  </a:lnTo>
                  <a:lnTo>
                    <a:pt x="387873" y="397510"/>
                  </a:lnTo>
                  <a:lnTo>
                    <a:pt x="387841" y="402590"/>
                  </a:lnTo>
                  <a:lnTo>
                    <a:pt x="388061" y="405130"/>
                  </a:lnTo>
                  <a:lnTo>
                    <a:pt x="389674" y="410210"/>
                  </a:lnTo>
                  <a:lnTo>
                    <a:pt x="390639" y="414020"/>
                  </a:lnTo>
                  <a:lnTo>
                    <a:pt x="392163" y="415290"/>
                  </a:lnTo>
                  <a:lnTo>
                    <a:pt x="394957" y="420370"/>
                  </a:lnTo>
                  <a:lnTo>
                    <a:pt x="405218" y="427990"/>
                  </a:lnTo>
                  <a:lnTo>
                    <a:pt x="408508" y="430530"/>
                  </a:lnTo>
                  <a:lnTo>
                    <a:pt x="411200" y="433070"/>
                  </a:lnTo>
                  <a:lnTo>
                    <a:pt x="413169" y="435610"/>
                  </a:lnTo>
                  <a:lnTo>
                    <a:pt x="415277" y="438150"/>
                  </a:lnTo>
                  <a:lnTo>
                    <a:pt x="416852" y="441960"/>
                  </a:lnTo>
                  <a:lnTo>
                    <a:pt x="417715" y="445770"/>
                  </a:lnTo>
                  <a:lnTo>
                    <a:pt x="419392" y="453390"/>
                  </a:lnTo>
                  <a:lnTo>
                    <a:pt x="419227" y="459740"/>
                  </a:lnTo>
                  <a:lnTo>
                    <a:pt x="417220" y="466090"/>
                  </a:lnTo>
                  <a:lnTo>
                    <a:pt x="414959" y="473710"/>
                  </a:lnTo>
                  <a:lnTo>
                    <a:pt x="409803" y="480060"/>
                  </a:lnTo>
                  <a:lnTo>
                    <a:pt x="405917" y="483870"/>
                  </a:lnTo>
                  <a:lnTo>
                    <a:pt x="404393" y="485140"/>
                  </a:lnTo>
                  <a:lnTo>
                    <a:pt x="402780" y="486410"/>
                  </a:lnTo>
                  <a:lnTo>
                    <a:pt x="409587" y="486410"/>
                  </a:lnTo>
                  <a:lnTo>
                    <a:pt x="424637" y="453390"/>
                  </a:lnTo>
                  <a:lnTo>
                    <a:pt x="422770" y="444500"/>
                  </a:lnTo>
                  <a:lnTo>
                    <a:pt x="421754" y="440690"/>
                  </a:lnTo>
                  <a:lnTo>
                    <a:pt x="419925" y="436880"/>
                  </a:lnTo>
                  <a:lnTo>
                    <a:pt x="417423" y="433070"/>
                  </a:lnTo>
                  <a:lnTo>
                    <a:pt x="415099" y="429260"/>
                  </a:lnTo>
                  <a:lnTo>
                    <a:pt x="412051" y="426720"/>
                  </a:lnTo>
                  <a:lnTo>
                    <a:pt x="408063" y="424180"/>
                  </a:lnTo>
                  <a:lnTo>
                    <a:pt x="398919" y="417830"/>
                  </a:lnTo>
                  <a:lnTo>
                    <a:pt x="396621" y="412750"/>
                  </a:lnTo>
                  <a:lnTo>
                    <a:pt x="395376" y="411480"/>
                  </a:lnTo>
                  <a:lnTo>
                    <a:pt x="394512" y="408940"/>
                  </a:lnTo>
                  <a:lnTo>
                    <a:pt x="393877" y="406400"/>
                  </a:lnTo>
                  <a:lnTo>
                    <a:pt x="393192" y="403860"/>
                  </a:lnTo>
                  <a:lnTo>
                    <a:pt x="392925" y="401320"/>
                  </a:lnTo>
                  <a:lnTo>
                    <a:pt x="393014" y="400050"/>
                  </a:lnTo>
                  <a:lnTo>
                    <a:pt x="394446" y="392430"/>
                  </a:lnTo>
                  <a:lnTo>
                    <a:pt x="398214" y="386080"/>
                  </a:lnTo>
                  <a:lnTo>
                    <a:pt x="404154" y="379730"/>
                  </a:lnTo>
                  <a:lnTo>
                    <a:pt x="405744" y="378460"/>
                  </a:lnTo>
                  <a:close/>
                </a:path>
                <a:path w="509905" h="491490">
                  <a:moveTo>
                    <a:pt x="469823" y="365760"/>
                  </a:moveTo>
                  <a:lnTo>
                    <a:pt x="431596" y="383540"/>
                  </a:lnTo>
                  <a:lnTo>
                    <a:pt x="425526" y="397510"/>
                  </a:lnTo>
                  <a:lnTo>
                    <a:pt x="424624" y="401320"/>
                  </a:lnTo>
                  <a:lnTo>
                    <a:pt x="424510" y="406400"/>
                  </a:lnTo>
                  <a:lnTo>
                    <a:pt x="425196" y="410210"/>
                  </a:lnTo>
                  <a:lnTo>
                    <a:pt x="425818" y="414020"/>
                  </a:lnTo>
                  <a:lnTo>
                    <a:pt x="426732" y="417830"/>
                  </a:lnTo>
                  <a:lnTo>
                    <a:pt x="428663" y="421640"/>
                  </a:lnTo>
                  <a:lnTo>
                    <a:pt x="432231" y="429260"/>
                  </a:lnTo>
                  <a:lnTo>
                    <a:pt x="445084" y="438150"/>
                  </a:lnTo>
                  <a:lnTo>
                    <a:pt x="449618" y="441960"/>
                  </a:lnTo>
                  <a:lnTo>
                    <a:pt x="451751" y="444500"/>
                  </a:lnTo>
                  <a:lnTo>
                    <a:pt x="453288" y="449580"/>
                  </a:lnTo>
                  <a:lnTo>
                    <a:pt x="454863" y="453390"/>
                  </a:lnTo>
                  <a:lnTo>
                    <a:pt x="442493" y="486410"/>
                  </a:lnTo>
                  <a:lnTo>
                    <a:pt x="449313" y="486410"/>
                  </a:lnTo>
                  <a:lnTo>
                    <a:pt x="455371" y="480060"/>
                  </a:lnTo>
                  <a:lnTo>
                    <a:pt x="458927" y="472440"/>
                  </a:lnTo>
                  <a:lnTo>
                    <a:pt x="459892" y="464820"/>
                  </a:lnTo>
                  <a:lnTo>
                    <a:pt x="460590" y="458470"/>
                  </a:lnTo>
                  <a:lnTo>
                    <a:pt x="460006" y="453390"/>
                  </a:lnTo>
                  <a:lnTo>
                    <a:pt x="458203" y="448310"/>
                  </a:lnTo>
                  <a:lnTo>
                    <a:pt x="456361" y="441960"/>
                  </a:lnTo>
                  <a:lnTo>
                    <a:pt x="453555" y="438150"/>
                  </a:lnTo>
                  <a:lnTo>
                    <a:pt x="448119" y="434340"/>
                  </a:lnTo>
                  <a:lnTo>
                    <a:pt x="436448" y="426720"/>
                  </a:lnTo>
                  <a:lnTo>
                    <a:pt x="433387" y="419100"/>
                  </a:lnTo>
                  <a:lnTo>
                    <a:pt x="431673" y="415290"/>
                  </a:lnTo>
                  <a:lnTo>
                    <a:pt x="430860" y="412750"/>
                  </a:lnTo>
                  <a:lnTo>
                    <a:pt x="429717" y="405130"/>
                  </a:lnTo>
                  <a:lnTo>
                    <a:pt x="429818" y="402590"/>
                  </a:lnTo>
                  <a:lnTo>
                    <a:pt x="431888" y="392430"/>
                  </a:lnTo>
                  <a:lnTo>
                    <a:pt x="435813" y="386080"/>
                  </a:lnTo>
                  <a:lnTo>
                    <a:pt x="441617" y="381000"/>
                  </a:lnTo>
                  <a:lnTo>
                    <a:pt x="443217" y="379730"/>
                  </a:lnTo>
                  <a:lnTo>
                    <a:pt x="444855" y="379730"/>
                  </a:lnTo>
                  <a:lnTo>
                    <a:pt x="446519" y="378460"/>
                  </a:lnTo>
                  <a:lnTo>
                    <a:pt x="454110" y="378460"/>
                  </a:lnTo>
                  <a:lnTo>
                    <a:pt x="460463" y="373380"/>
                  </a:lnTo>
                  <a:lnTo>
                    <a:pt x="469823" y="365760"/>
                  </a:lnTo>
                  <a:close/>
                </a:path>
                <a:path w="509905" h="491490">
                  <a:moveTo>
                    <a:pt x="454110" y="378460"/>
                  </a:moveTo>
                  <a:lnTo>
                    <a:pt x="446519" y="378460"/>
                  </a:lnTo>
                  <a:lnTo>
                    <a:pt x="441147" y="383540"/>
                  </a:lnTo>
                  <a:lnTo>
                    <a:pt x="436473" y="391160"/>
                  </a:lnTo>
                  <a:lnTo>
                    <a:pt x="436206" y="398780"/>
                  </a:lnTo>
                  <a:lnTo>
                    <a:pt x="436105" y="402590"/>
                  </a:lnTo>
                  <a:lnTo>
                    <a:pt x="436422" y="405130"/>
                  </a:lnTo>
                  <a:lnTo>
                    <a:pt x="437235" y="407670"/>
                  </a:lnTo>
                  <a:lnTo>
                    <a:pt x="438010" y="410210"/>
                  </a:lnTo>
                  <a:lnTo>
                    <a:pt x="439000" y="414020"/>
                  </a:lnTo>
                  <a:lnTo>
                    <a:pt x="440537" y="415290"/>
                  </a:lnTo>
                  <a:lnTo>
                    <a:pt x="443331" y="420370"/>
                  </a:lnTo>
                  <a:lnTo>
                    <a:pt x="453580" y="427990"/>
                  </a:lnTo>
                  <a:lnTo>
                    <a:pt x="456869" y="430530"/>
                  </a:lnTo>
                  <a:lnTo>
                    <a:pt x="459574" y="433070"/>
                  </a:lnTo>
                  <a:lnTo>
                    <a:pt x="461530" y="435610"/>
                  </a:lnTo>
                  <a:lnTo>
                    <a:pt x="463638" y="438150"/>
                  </a:lnTo>
                  <a:lnTo>
                    <a:pt x="465226" y="441960"/>
                  </a:lnTo>
                  <a:lnTo>
                    <a:pt x="467753" y="453390"/>
                  </a:lnTo>
                  <a:lnTo>
                    <a:pt x="467601" y="461010"/>
                  </a:lnTo>
                  <a:lnTo>
                    <a:pt x="465582" y="466090"/>
                  </a:lnTo>
                  <a:lnTo>
                    <a:pt x="463334" y="473710"/>
                  </a:lnTo>
                  <a:lnTo>
                    <a:pt x="458165" y="480060"/>
                  </a:lnTo>
                  <a:lnTo>
                    <a:pt x="454291" y="483870"/>
                  </a:lnTo>
                  <a:lnTo>
                    <a:pt x="452767" y="485140"/>
                  </a:lnTo>
                  <a:lnTo>
                    <a:pt x="451142" y="486410"/>
                  </a:lnTo>
                  <a:lnTo>
                    <a:pt x="457962" y="486410"/>
                  </a:lnTo>
                  <a:lnTo>
                    <a:pt x="473011" y="453390"/>
                  </a:lnTo>
                  <a:lnTo>
                    <a:pt x="471131" y="444500"/>
                  </a:lnTo>
                  <a:lnTo>
                    <a:pt x="470115" y="440690"/>
                  </a:lnTo>
                  <a:lnTo>
                    <a:pt x="468287" y="436880"/>
                  </a:lnTo>
                  <a:lnTo>
                    <a:pt x="465785" y="433070"/>
                  </a:lnTo>
                  <a:lnTo>
                    <a:pt x="463473" y="429260"/>
                  </a:lnTo>
                  <a:lnTo>
                    <a:pt x="460425" y="426720"/>
                  </a:lnTo>
                  <a:lnTo>
                    <a:pt x="456438" y="424180"/>
                  </a:lnTo>
                  <a:lnTo>
                    <a:pt x="447294" y="417830"/>
                  </a:lnTo>
                  <a:lnTo>
                    <a:pt x="441299" y="401320"/>
                  </a:lnTo>
                  <a:lnTo>
                    <a:pt x="441388" y="400050"/>
                  </a:lnTo>
                  <a:lnTo>
                    <a:pt x="442815" y="392430"/>
                  </a:lnTo>
                  <a:lnTo>
                    <a:pt x="446582" y="386080"/>
                  </a:lnTo>
                  <a:lnTo>
                    <a:pt x="452522" y="379730"/>
                  </a:lnTo>
                  <a:lnTo>
                    <a:pt x="454110" y="378460"/>
                  </a:lnTo>
                  <a:close/>
                </a:path>
                <a:path w="509905" h="491490">
                  <a:moveTo>
                    <a:pt x="509714" y="356870"/>
                  </a:moveTo>
                  <a:lnTo>
                    <a:pt x="504329" y="356870"/>
                  </a:lnTo>
                  <a:lnTo>
                    <a:pt x="504329" y="486410"/>
                  </a:lnTo>
                  <a:lnTo>
                    <a:pt x="509714" y="486410"/>
                  </a:lnTo>
                  <a:lnTo>
                    <a:pt x="509714" y="356870"/>
                  </a:lnTo>
                  <a:close/>
                </a:path>
                <a:path w="509905" h="491490">
                  <a:moveTo>
                    <a:pt x="378815" y="326390"/>
                  </a:moveTo>
                  <a:lnTo>
                    <a:pt x="160731" y="326390"/>
                  </a:lnTo>
                  <a:lnTo>
                    <a:pt x="159359" y="327660"/>
                  </a:lnTo>
                  <a:lnTo>
                    <a:pt x="159359" y="351790"/>
                  </a:lnTo>
                  <a:lnTo>
                    <a:pt x="380174" y="351790"/>
                  </a:lnTo>
                  <a:lnTo>
                    <a:pt x="380174" y="327660"/>
                  </a:lnTo>
                  <a:lnTo>
                    <a:pt x="378815" y="326390"/>
                  </a:lnTo>
                  <a:close/>
                </a:path>
                <a:path w="509905" h="491490">
                  <a:moveTo>
                    <a:pt x="509714" y="5080"/>
                  </a:moveTo>
                  <a:lnTo>
                    <a:pt x="504329" y="5080"/>
                  </a:lnTo>
                  <a:lnTo>
                    <a:pt x="504329" y="351790"/>
                  </a:lnTo>
                  <a:lnTo>
                    <a:pt x="509714" y="351790"/>
                  </a:lnTo>
                  <a:lnTo>
                    <a:pt x="509714" y="5080"/>
                  </a:lnTo>
                  <a:close/>
                </a:path>
                <a:path w="509905" h="491490">
                  <a:moveTo>
                    <a:pt x="201180" y="210820"/>
                  </a:moveTo>
                  <a:lnTo>
                    <a:pt x="182054" y="210820"/>
                  </a:lnTo>
                  <a:lnTo>
                    <a:pt x="182054" y="326390"/>
                  </a:lnTo>
                  <a:lnTo>
                    <a:pt x="201180" y="326390"/>
                  </a:lnTo>
                  <a:lnTo>
                    <a:pt x="201180" y="210820"/>
                  </a:lnTo>
                  <a:close/>
                </a:path>
                <a:path w="509905" h="491490">
                  <a:moveTo>
                    <a:pt x="253276" y="210820"/>
                  </a:moveTo>
                  <a:lnTo>
                    <a:pt x="234149" y="210820"/>
                  </a:lnTo>
                  <a:lnTo>
                    <a:pt x="234149" y="326390"/>
                  </a:lnTo>
                  <a:lnTo>
                    <a:pt x="253276" y="326390"/>
                  </a:lnTo>
                  <a:lnTo>
                    <a:pt x="253276" y="210820"/>
                  </a:lnTo>
                  <a:close/>
                </a:path>
                <a:path w="509905" h="491490">
                  <a:moveTo>
                    <a:pt x="305384" y="210820"/>
                  </a:moveTo>
                  <a:lnTo>
                    <a:pt x="286258" y="210820"/>
                  </a:lnTo>
                  <a:lnTo>
                    <a:pt x="286258" y="326390"/>
                  </a:lnTo>
                  <a:lnTo>
                    <a:pt x="305384" y="326390"/>
                  </a:lnTo>
                  <a:lnTo>
                    <a:pt x="305384" y="210820"/>
                  </a:lnTo>
                  <a:close/>
                </a:path>
                <a:path w="509905" h="491490">
                  <a:moveTo>
                    <a:pt x="357479" y="210820"/>
                  </a:moveTo>
                  <a:lnTo>
                    <a:pt x="338353" y="210820"/>
                  </a:lnTo>
                  <a:lnTo>
                    <a:pt x="338353" y="326390"/>
                  </a:lnTo>
                  <a:lnTo>
                    <a:pt x="357479" y="326390"/>
                  </a:lnTo>
                  <a:lnTo>
                    <a:pt x="357479" y="210820"/>
                  </a:lnTo>
                  <a:close/>
                </a:path>
                <a:path w="509905" h="491490">
                  <a:moveTo>
                    <a:pt x="270344" y="146050"/>
                  </a:moveTo>
                  <a:lnTo>
                    <a:pt x="269189" y="146050"/>
                  </a:lnTo>
                  <a:lnTo>
                    <a:pt x="160782" y="205740"/>
                  </a:lnTo>
                  <a:lnTo>
                    <a:pt x="161937" y="210820"/>
                  </a:lnTo>
                  <a:lnTo>
                    <a:pt x="377609" y="210820"/>
                  </a:lnTo>
                  <a:lnTo>
                    <a:pt x="378752" y="205740"/>
                  </a:lnTo>
                  <a:lnTo>
                    <a:pt x="270344" y="146050"/>
                  </a:lnTo>
                  <a:close/>
                </a:path>
                <a:path w="509905" h="491490">
                  <a:moveTo>
                    <a:pt x="14530" y="104140"/>
                  </a:moveTo>
                  <a:lnTo>
                    <a:pt x="5384" y="104140"/>
                  </a:lnTo>
                  <a:lnTo>
                    <a:pt x="16535" y="110490"/>
                  </a:lnTo>
                  <a:lnTo>
                    <a:pt x="28713" y="115570"/>
                  </a:lnTo>
                  <a:lnTo>
                    <a:pt x="41755" y="118110"/>
                  </a:lnTo>
                  <a:lnTo>
                    <a:pt x="55499" y="119380"/>
                  </a:lnTo>
                  <a:lnTo>
                    <a:pt x="82182" y="114300"/>
                  </a:lnTo>
                  <a:lnTo>
                    <a:pt x="55499" y="114300"/>
                  </a:lnTo>
                  <a:lnTo>
                    <a:pt x="41616" y="113030"/>
                  </a:lnTo>
                  <a:lnTo>
                    <a:pt x="28503" y="110490"/>
                  </a:lnTo>
                  <a:lnTo>
                    <a:pt x="16360" y="105410"/>
                  </a:lnTo>
                  <a:lnTo>
                    <a:pt x="14530" y="104140"/>
                  </a:lnTo>
                  <a:close/>
                </a:path>
                <a:path w="509905" h="491490">
                  <a:moveTo>
                    <a:pt x="134874" y="5080"/>
                  </a:moveTo>
                  <a:lnTo>
                    <a:pt x="129235" y="5080"/>
                  </a:lnTo>
                  <a:lnTo>
                    <a:pt x="132155" y="12700"/>
                  </a:lnTo>
                  <a:lnTo>
                    <a:pt x="134307" y="20320"/>
                  </a:lnTo>
                  <a:lnTo>
                    <a:pt x="135637" y="29210"/>
                  </a:lnTo>
                  <a:lnTo>
                    <a:pt x="136093" y="36830"/>
                  </a:lnTo>
                  <a:lnTo>
                    <a:pt x="129751" y="67310"/>
                  </a:lnTo>
                  <a:lnTo>
                    <a:pt x="112464" y="91440"/>
                  </a:lnTo>
                  <a:lnTo>
                    <a:pt x="86844" y="107950"/>
                  </a:lnTo>
                  <a:lnTo>
                    <a:pt x="55499" y="114300"/>
                  </a:lnTo>
                  <a:lnTo>
                    <a:pt x="82182" y="114300"/>
                  </a:lnTo>
                  <a:lnTo>
                    <a:pt x="88853" y="113030"/>
                  </a:lnTo>
                  <a:lnTo>
                    <a:pt x="116122" y="95250"/>
                  </a:lnTo>
                  <a:lnTo>
                    <a:pt x="134523" y="68580"/>
                  </a:lnTo>
                  <a:lnTo>
                    <a:pt x="141274" y="36830"/>
                  </a:lnTo>
                  <a:lnTo>
                    <a:pt x="140851" y="29210"/>
                  </a:lnTo>
                  <a:lnTo>
                    <a:pt x="139612" y="20320"/>
                  </a:lnTo>
                  <a:lnTo>
                    <a:pt x="137604" y="12700"/>
                  </a:lnTo>
                  <a:lnTo>
                    <a:pt x="134874" y="508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" name="object 34"/>
            <p:cNvSpPr/>
            <p:nvPr/>
          </p:nvSpPr>
          <p:spPr>
            <a:xfrm>
              <a:off x="801998" y="811157"/>
              <a:ext cx="49213" cy="132821"/>
            </a:xfrm>
            <a:custGeom>
              <a:avLst/>
              <a:gdLst/>
              <a:ahLst/>
              <a:cxnLst/>
              <a:rect l="l" t="t" r="r" b="b"/>
              <a:pathLst>
                <a:path w="59055" h="159384">
                  <a:moveTo>
                    <a:pt x="58534" y="23126"/>
                  </a:moveTo>
                  <a:lnTo>
                    <a:pt x="53352" y="23126"/>
                  </a:lnTo>
                  <a:lnTo>
                    <a:pt x="53352" y="159080"/>
                  </a:lnTo>
                  <a:lnTo>
                    <a:pt x="58534" y="159080"/>
                  </a:lnTo>
                  <a:lnTo>
                    <a:pt x="58534" y="23126"/>
                  </a:lnTo>
                  <a:close/>
                </a:path>
                <a:path w="59055" h="159384">
                  <a:moveTo>
                    <a:pt x="20370" y="0"/>
                  </a:moveTo>
                  <a:lnTo>
                    <a:pt x="19253" y="215"/>
                  </a:lnTo>
                  <a:lnTo>
                    <a:pt x="0" y="18783"/>
                  </a:lnTo>
                  <a:lnTo>
                    <a:pt x="0" y="20358"/>
                  </a:lnTo>
                  <a:lnTo>
                    <a:pt x="18999" y="38684"/>
                  </a:lnTo>
                  <a:lnTo>
                    <a:pt x="19659" y="38938"/>
                  </a:lnTo>
                  <a:lnTo>
                    <a:pt x="20675" y="38938"/>
                  </a:lnTo>
                  <a:lnTo>
                    <a:pt x="21005" y="38874"/>
                  </a:lnTo>
                  <a:lnTo>
                    <a:pt x="22288" y="38366"/>
                  </a:lnTo>
                  <a:lnTo>
                    <a:pt x="22923" y="37452"/>
                  </a:lnTo>
                  <a:lnTo>
                    <a:pt x="22923" y="30416"/>
                  </a:lnTo>
                  <a:lnTo>
                    <a:pt x="17754" y="30416"/>
                  </a:lnTo>
                  <a:lnTo>
                    <a:pt x="6502" y="19570"/>
                  </a:lnTo>
                  <a:lnTo>
                    <a:pt x="17754" y="8724"/>
                  </a:lnTo>
                  <a:lnTo>
                    <a:pt x="22923" y="8724"/>
                  </a:lnTo>
                  <a:lnTo>
                    <a:pt x="22923" y="1689"/>
                  </a:lnTo>
                  <a:lnTo>
                    <a:pt x="22288" y="774"/>
                  </a:lnTo>
                  <a:lnTo>
                    <a:pt x="20370" y="0"/>
                  </a:lnTo>
                  <a:close/>
                </a:path>
                <a:path w="59055" h="159384">
                  <a:moveTo>
                    <a:pt x="22923" y="8724"/>
                  </a:moveTo>
                  <a:lnTo>
                    <a:pt x="17754" y="8724"/>
                  </a:lnTo>
                  <a:lnTo>
                    <a:pt x="17754" y="30416"/>
                  </a:lnTo>
                  <a:lnTo>
                    <a:pt x="22923" y="30416"/>
                  </a:lnTo>
                  <a:lnTo>
                    <a:pt x="22923" y="23126"/>
                  </a:lnTo>
                  <a:lnTo>
                    <a:pt x="58534" y="23126"/>
                  </a:lnTo>
                  <a:lnTo>
                    <a:pt x="58534" y="19253"/>
                  </a:lnTo>
                  <a:lnTo>
                    <a:pt x="57378" y="18135"/>
                  </a:lnTo>
                  <a:lnTo>
                    <a:pt x="22923" y="18135"/>
                  </a:lnTo>
                  <a:lnTo>
                    <a:pt x="22923" y="8724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" name="object 35"/>
            <p:cNvSpPr/>
            <p:nvPr/>
          </p:nvSpPr>
          <p:spPr>
            <a:xfrm>
              <a:off x="548149" y="777030"/>
              <a:ext cx="58148" cy="182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" name="object 36"/>
            <p:cNvSpPr/>
            <p:nvPr/>
          </p:nvSpPr>
          <p:spPr>
            <a:xfrm>
              <a:off x="598904" y="741452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13334" h="9525">
                  <a:moveTo>
                    <a:pt x="1892" y="0"/>
                  </a:moveTo>
                  <a:lnTo>
                    <a:pt x="0" y="3263"/>
                  </a:lnTo>
                  <a:lnTo>
                    <a:pt x="10845" y="9105"/>
                  </a:lnTo>
                  <a:lnTo>
                    <a:pt x="12738" y="5841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" name="object 37"/>
            <p:cNvSpPr/>
            <p:nvPr/>
          </p:nvSpPr>
          <p:spPr>
            <a:xfrm>
              <a:off x="616982" y="751177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13334" h="9525">
                  <a:moveTo>
                    <a:pt x="1892" y="0"/>
                  </a:moveTo>
                  <a:lnTo>
                    <a:pt x="0" y="3263"/>
                  </a:lnTo>
                  <a:lnTo>
                    <a:pt x="10845" y="9105"/>
                  </a:lnTo>
                  <a:lnTo>
                    <a:pt x="12738" y="5841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" name="object 38"/>
            <p:cNvSpPr/>
            <p:nvPr/>
          </p:nvSpPr>
          <p:spPr>
            <a:xfrm>
              <a:off x="635060" y="760900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13334" h="9525">
                  <a:moveTo>
                    <a:pt x="1879" y="0"/>
                  </a:moveTo>
                  <a:lnTo>
                    <a:pt x="0" y="3276"/>
                  </a:lnTo>
                  <a:lnTo>
                    <a:pt x="10845" y="9105"/>
                  </a:lnTo>
                  <a:lnTo>
                    <a:pt x="12738" y="584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" name="object 39"/>
            <p:cNvSpPr/>
            <p:nvPr/>
          </p:nvSpPr>
          <p:spPr>
            <a:xfrm>
              <a:off x="526247" y="827390"/>
              <a:ext cx="3704" cy="10054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0" y="25"/>
                  </a:moveTo>
                  <a:lnTo>
                    <a:pt x="76" y="12014"/>
                  </a:lnTo>
                  <a:lnTo>
                    <a:pt x="3949" y="11976"/>
                  </a:lnTo>
                  <a:lnTo>
                    <a:pt x="387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" name="object 40"/>
            <p:cNvSpPr/>
            <p:nvPr/>
          </p:nvSpPr>
          <p:spPr>
            <a:xfrm>
              <a:off x="526114" y="807426"/>
              <a:ext cx="3704" cy="10054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0" y="25"/>
                  </a:moveTo>
                  <a:lnTo>
                    <a:pt x="76" y="12001"/>
                  </a:lnTo>
                  <a:lnTo>
                    <a:pt x="3949" y="11976"/>
                  </a:lnTo>
                  <a:lnTo>
                    <a:pt x="387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" name="object 41"/>
            <p:cNvSpPr/>
            <p:nvPr/>
          </p:nvSpPr>
          <p:spPr>
            <a:xfrm>
              <a:off x="525981" y="787451"/>
              <a:ext cx="3704" cy="10054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0" y="38"/>
                  </a:moveTo>
                  <a:lnTo>
                    <a:pt x="76" y="12014"/>
                  </a:lnTo>
                  <a:lnTo>
                    <a:pt x="3962" y="11988"/>
                  </a:lnTo>
                  <a:lnTo>
                    <a:pt x="387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" name="object 42"/>
            <p:cNvSpPr/>
            <p:nvPr/>
          </p:nvSpPr>
          <p:spPr>
            <a:xfrm>
              <a:off x="647919" y="708918"/>
              <a:ext cx="10583" cy="3175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25"/>
                  </a:moveTo>
                  <a:lnTo>
                    <a:pt x="12" y="3771"/>
                  </a:lnTo>
                  <a:lnTo>
                    <a:pt x="12433" y="3733"/>
                  </a:lnTo>
                  <a:lnTo>
                    <a:pt x="124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" name="object 43"/>
            <p:cNvSpPr/>
            <p:nvPr/>
          </p:nvSpPr>
          <p:spPr>
            <a:xfrm>
              <a:off x="606514" y="709012"/>
              <a:ext cx="10583" cy="3175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"/>
                  </a:moveTo>
                  <a:lnTo>
                    <a:pt x="12" y="3771"/>
                  </a:lnTo>
                  <a:lnTo>
                    <a:pt x="12433" y="3746"/>
                  </a:lnTo>
                  <a:lnTo>
                    <a:pt x="1242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" name="object 44"/>
            <p:cNvSpPr/>
            <p:nvPr/>
          </p:nvSpPr>
          <p:spPr>
            <a:xfrm>
              <a:off x="627221" y="708965"/>
              <a:ext cx="10583" cy="3175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25"/>
                  </a:moveTo>
                  <a:lnTo>
                    <a:pt x="12" y="3771"/>
                  </a:lnTo>
                  <a:lnTo>
                    <a:pt x="12420" y="3733"/>
                  </a:lnTo>
                  <a:lnTo>
                    <a:pt x="124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" name="object 45"/>
            <p:cNvSpPr/>
            <p:nvPr/>
          </p:nvSpPr>
          <p:spPr>
            <a:xfrm>
              <a:off x="668626" y="708859"/>
              <a:ext cx="10054" cy="3175"/>
            </a:xfrm>
            <a:custGeom>
              <a:avLst/>
              <a:gdLst/>
              <a:ahLst/>
              <a:cxnLst/>
              <a:rect l="l" t="t" r="r" b="b"/>
              <a:pathLst>
                <a:path w="12065" h="3810">
                  <a:moveTo>
                    <a:pt x="0" y="38"/>
                  </a:moveTo>
                  <a:lnTo>
                    <a:pt x="12" y="3784"/>
                  </a:lnTo>
                  <a:lnTo>
                    <a:pt x="11823" y="3759"/>
                  </a:lnTo>
                  <a:lnTo>
                    <a:pt x="1182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915980" y="3167844"/>
            <a:ext cx="5280587" cy="2848900"/>
          </a:xfrm>
          <a:prstGeom prst="rect">
            <a:avLst/>
          </a:prstGeom>
          <a:noFill/>
        </p:spPr>
        <p:txBody>
          <a:bodyPr vert="horz" wrap="square" lIns="0" tIns="5821" rIns="0" bIns="0" rtlCol="0">
            <a:spAutoFit/>
          </a:bodyPr>
          <a:lstStyle/>
          <a:p>
            <a:pPr>
              <a:spcBef>
                <a:spcPts val="4"/>
              </a:spcBef>
            </a:pPr>
            <a:endParaRPr sz="2333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77554" marR="366169" indent="-285739">
              <a:lnSpc>
                <a:spcPct val="113599"/>
              </a:lnSpc>
              <a:buClr>
                <a:srgbClr val="231F20"/>
              </a:buClr>
              <a:buFont typeface="Arial" panose="020B0604020202020204" pitchFamily="34" charset="0"/>
              <a:buChar char="•"/>
            </a:pPr>
            <a:r>
              <a:rPr sz="2400" spc="-5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sz="2400" spc="-1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sz="2400"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</a:t>
            </a:r>
            <a:r>
              <a:rPr sz="2400"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400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</a:t>
            </a:r>
            <a:r>
              <a:rPr lang="en-CA" sz="2400"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electricity</a:t>
            </a:r>
            <a:r>
              <a:rPr sz="2400" spc="-5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400" spc="-5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photovoltaics </a:t>
            </a:r>
            <a:r>
              <a:rPr sz="2400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CA" sz="2400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1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</a:t>
            </a:r>
            <a:r>
              <a:rPr sz="2400"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downtown</a:t>
            </a:r>
            <a:r>
              <a:rPr sz="2400" spc="-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</a:t>
            </a:r>
            <a:endParaRPr lang="en-CA" sz="2400" spc="8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77554" marR="366169" indent="-285739">
              <a:lnSpc>
                <a:spcPct val="113599"/>
              </a:lnSpc>
              <a:buClr>
                <a:srgbClr val="231F20"/>
              </a:buClr>
              <a:buFont typeface="Arial" panose="020B0604020202020204" pitchFamily="34" charset="0"/>
              <a:buChar char="•"/>
            </a:pPr>
            <a:r>
              <a:rPr sz="2400" spc="-5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sz="2400" spc="-1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sz="2400"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</a:t>
            </a:r>
            <a:r>
              <a:rPr sz="2400"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sz="2400"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sz="2400" spc="-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sz="2400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</a:t>
            </a:r>
            <a:r>
              <a:rPr sz="2400"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</a:t>
            </a:r>
            <a:r>
              <a:rPr sz="2400" spc="-4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400" spc="-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 </a:t>
            </a:r>
            <a:r>
              <a:rPr sz="2400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  <a:r>
              <a:rPr sz="2400"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sz="2400" spc="-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pools </a:t>
            </a:r>
            <a:r>
              <a:rPr sz="2400" spc="-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2400" spc="1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1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showers</a:t>
            </a:r>
            <a:endParaRPr sz="2400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50802" y="6264188"/>
            <a:ext cx="4965878" cy="2444302"/>
          </a:xfrm>
          <a:prstGeom prst="rect">
            <a:avLst/>
          </a:prstGeom>
          <a:solidFill>
            <a:srgbClr val="FFCB04"/>
          </a:solidFill>
        </p:spPr>
        <p:txBody>
          <a:bodyPr vert="horz" wrap="square" lIns="0" tIns="85196" rIns="0" bIns="0" rtlCol="0">
            <a:spAutoFit/>
          </a:bodyPr>
          <a:lstStyle/>
          <a:p>
            <a:pPr marL="142869" marR="945054">
              <a:lnSpc>
                <a:spcPct val="101899"/>
              </a:lnSpc>
              <a:spcBef>
                <a:spcPts val="671"/>
              </a:spcBef>
            </a:pPr>
            <a:r>
              <a:rPr sz="2667" b="1" spc="-9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</a:t>
            </a:r>
            <a:r>
              <a:rPr sz="2667" b="1" spc="-1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</a:t>
            </a:r>
            <a:r>
              <a:rPr sz="2667" b="1" spc="12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GHG  </a:t>
            </a:r>
            <a:r>
              <a:rPr sz="2667"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  <a:endParaRPr sz="2667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2869">
              <a:spcBef>
                <a:spcPts val="33"/>
              </a:spcBef>
            </a:pPr>
            <a:r>
              <a:rPr sz="2667" b="1" spc="-8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sz="2667" b="1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</a:t>
            </a:r>
            <a:r>
              <a:rPr sz="2667" b="1" spc="8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667" b="1" spc="2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sz="2667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08398">
              <a:spcBef>
                <a:spcPts val="221"/>
              </a:spcBef>
            </a:pPr>
            <a:r>
              <a:rPr lang="en-CA" sz="3600" b="1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endParaRPr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08398"/>
            <a:r>
              <a:rPr b="1" spc="-5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 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</a:t>
            </a:r>
            <a:r>
              <a:rPr b="1" spc="-68" baseline="-317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b="1" spc="2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7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</a:t>
            </a:r>
            <a:r>
              <a:rPr lang="en-CA" b="1" spc="-75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marL="2308398">
              <a:spcBef>
                <a:spcPts val="283"/>
              </a:spcBef>
              <a:spcAft>
                <a:spcPts val="1500"/>
              </a:spcAft>
            </a:pPr>
            <a:endParaRPr lang="en-CA" sz="1400" b="1" spc="-75">
              <a:solidFill>
                <a:srgbClr val="1B36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01367-FC39-5F4E-AA2A-163507ECB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t="6086"/>
          <a:stretch/>
        </p:blipFill>
        <p:spPr>
          <a:xfrm>
            <a:off x="531918" y="1830210"/>
            <a:ext cx="5240046" cy="6561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52457C-172F-734F-8F0A-BA8EA6C91F2B}"/>
              </a:ext>
            </a:extLst>
          </p:cNvPr>
          <p:cNvSpPr txBox="1"/>
          <p:nvPr/>
        </p:nvSpPr>
        <p:spPr>
          <a:xfrm>
            <a:off x="7839048" y="1875159"/>
            <a:ext cx="4062923" cy="15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67" b="1" spc="-17">
                <a:solidFill>
                  <a:srgbClr val="1B3653"/>
                </a:solidFill>
                <a:latin typeface="Trebuchet MS"/>
                <a:cs typeface="Trebuchet MS"/>
              </a:rPr>
              <a:t>Doubling </a:t>
            </a:r>
            <a:r>
              <a:rPr lang="en-CA" sz="2667" b="1" spc="-46">
                <a:solidFill>
                  <a:srgbClr val="1B3653"/>
                </a:solidFill>
                <a:latin typeface="Trebuchet MS"/>
                <a:cs typeface="Trebuchet MS"/>
              </a:rPr>
              <a:t>Our </a:t>
            </a:r>
          </a:p>
          <a:p>
            <a:r>
              <a:rPr lang="en-CA" sz="2667" b="1" spc="-33">
                <a:solidFill>
                  <a:srgbClr val="1B3653"/>
                </a:solidFill>
                <a:latin typeface="Trebuchet MS"/>
                <a:cs typeface="Trebuchet MS"/>
              </a:rPr>
              <a:t>Renewable </a:t>
            </a:r>
          </a:p>
          <a:p>
            <a:r>
              <a:rPr lang="en-CA" sz="2667" b="1" spc="-17">
                <a:solidFill>
                  <a:srgbClr val="1B3653"/>
                </a:solidFill>
                <a:latin typeface="Trebuchet MS"/>
                <a:cs typeface="Trebuchet MS"/>
              </a:rPr>
              <a:t>Solar</a:t>
            </a:r>
            <a:r>
              <a:rPr lang="en-CA" sz="2667" b="1" spc="175">
                <a:solidFill>
                  <a:srgbClr val="1B3653"/>
                </a:solidFill>
                <a:latin typeface="Trebuchet MS"/>
                <a:cs typeface="Trebuchet MS"/>
              </a:rPr>
              <a:t> </a:t>
            </a:r>
            <a:r>
              <a:rPr lang="en-CA" sz="2667" b="1" spc="-33">
                <a:solidFill>
                  <a:srgbClr val="1B3653"/>
                </a:solidFill>
                <a:latin typeface="Trebuchet MS"/>
                <a:cs typeface="Trebuchet MS"/>
              </a:rPr>
              <a:t>Energy</a:t>
            </a:r>
            <a:endParaRPr lang="en-CA" sz="2667">
              <a:latin typeface="Trebuchet MS"/>
              <a:cs typeface="Trebuchet MS"/>
            </a:endParaRPr>
          </a:p>
          <a:p>
            <a:endParaRPr lang="en-US" sz="15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B598F-0552-E44E-B0D4-9FD78DC34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2" y="1875159"/>
            <a:ext cx="1487352" cy="1493933"/>
          </a:xfrm>
          <a:prstGeom prst="rect">
            <a:avLst/>
          </a:prstGeom>
        </p:spPr>
      </p:pic>
      <p:sp>
        <p:nvSpPr>
          <p:cNvPr id="65" name="object 30"/>
          <p:cNvSpPr/>
          <p:nvPr/>
        </p:nvSpPr>
        <p:spPr>
          <a:xfrm>
            <a:off x="647919" y="1067808"/>
            <a:ext cx="10583" cy="3175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25"/>
                </a:moveTo>
                <a:lnTo>
                  <a:pt x="12" y="3771"/>
                </a:lnTo>
                <a:lnTo>
                  <a:pt x="12433" y="3733"/>
                </a:lnTo>
                <a:lnTo>
                  <a:pt x="12420" y="0"/>
                </a:lnTo>
                <a:lnTo>
                  <a:pt x="0" y="25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6" name="object 31"/>
          <p:cNvSpPr/>
          <p:nvPr/>
        </p:nvSpPr>
        <p:spPr>
          <a:xfrm>
            <a:off x="606514" y="1067902"/>
            <a:ext cx="10583" cy="3175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"/>
                </a:moveTo>
                <a:lnTo>
                  <a:pt x="12" y="3771"/>
                </a:lnTo>
                <a:lnTo>
                  <a:pt x="12433" y="3746"/>
                </a:lnTo>
                <a:lnTo>
                  <a:pt x="12420" y="0"/>
                </a:lnTo>
                <a:lnTo>
                  <a:pt x="0" y="38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7" name="object 32"/>
          <p:cNvSpPr/>
          <p:nvPr/>
        </p:nvSpPr>
        <p:spPr>
          <a:xfrm>
            <a:off x="627221" y="1067855"/>
            <a:ext cx="10583" cy="3175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25"/>
                </a:moveTo>
                <a:lnTo>
                  <a:pt x="12" y="3771"/>
                </a:lnTo>
                <a:lnTo>
                  <a:pt x="12420" y="3733"/>
                </a:lnTo>
                <a:lnTo>
                  <a:pt x="12420" y="0"/>
                </a:lnTo>
                <a:lnTo>
                  <a:pt x="0" y="25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8" name="object 33"/>
          <p:cNvSpPr/>
          <p:nvPr/>
        </p:nvSpPr>
        <p:spPr>
          <a:xfrm>
            <a:off x="668626" y="1067749"/>
            <a:ext cx="10054" cy="3175"/>
          </a:xfrm>
          <a:custGeom>
            <a:avLst/>
            <a:gdLst/>
            <a:ahLst/>
            <a:cxnLst/>
            <a:rect l="l" t="t" r="r" b="b"/>
            <a:pathLst>
              <a:path w="12065" h="3810">
                <a:moveTo>
                  <a:pt x="0" y="38"/>
                </a:moveTo>
                <a:lnTo>
                  <a:pt x="12" y="3784"/>
                </a:lnTo>
                <a:lnTo>
                  <a:pt x="11823" y="3759"/>
                </a:lnTo>
                <a:lnTo>
                  <a:pt x="11823" y="0"/>
                </a:lnTo>
                <a:lnTo>
                  <a:pt x="0" y="38"/>
                </a:lnTo>
                <a:close/>
              </a:path>
            </a:pathLst>
          </a:custGeom>
          <a:solidFill>
            <a:srgbClr val="19355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9" name="object 14"/>
          <p:cNvSpPr/>
          <p:nvPr/>
        </p:nvSpPr>
        <p:spPr>
          <a:xfrm>
            <a:off x="709217" y="1151620"/>
            <a:ext cx="9418320" cy="0"/>
          </a:xfrm>
          <a:custGeom>
            <a:avLst/>
            <a:gdLst/>
            <a:ahLst/>
            <a:cxnLst/>
            <a:rect l="l" t="t" r="r" b="b"/>
            <a:pathLst>
              <a:path w="6341109">
                <a:moveTo>
                  <a:pt x="0" y="0"/>
                </a:moveTo>
                <a:lnTo>
                  <a:pt x="6340678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70" name="Group 69"/>
          <p:cNvGrpSpPr/>
          <p:nvPr/>
        </p:nvGrpSpPr>
        <p:grpSpPr>
          <a:xfrm>
            <a:off x="772540" y="214449"/>
            <a:ext cx="822960" cy="821072"/>
            <a:chOff x="481984" y="683568"/>
            <a:chExt cx="424921" cy="409575"/>
          </a:xfrm>
        </p:grpSpPr>
        <p:sp>
          <p:nvSpPr>
            <p:cNvPr id="71" name="object 31"/>
            <p:cNvSpPr/>
            <p:nvPr/>
          </p:nvSpPr>
          <p:spPr>
            <a:xfrm>
              <a:off x="582911" y="934255"/>
              <a:ext cx="9525" cy="18521"/>
            </a:xfrm>
            <a:custGeom>
              <a:avLst/>
              <a:gdLst/>
              <a:ahLst/>
              <a:cxnLst/>
              <a:rect l="l" t="t" r="r" b="b"/>
              <a:pathLst>
                <a:path w="11429" h="22225">
                  <a:moveTo>
                    <a:pt x="0" y="0"/>
                  </a:moveTo>
                  <a:lnTo>
                    <a:pt x="0" y="21691"/>
                  </a:lnTo>
                  <a:lnTo>
                    <a:pt x="11252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" name="object 32"/>
            <p:cNvSpPr/>
            <p:nvPr/>
          </p:nvSpPr>
          <p:spPr>
            <a:xfrm>
              <a:off x="807415" y="818430"/>
              <a:ext cx="9525" cy="18521"/>
            </a:xfrm>
            <a:custGeom>
              <a:avLst/>
              <a:gdLst/>
              <a:ahLst/>
              <a:cxnLst/>
              <a:rect l="l" t="t" r="r" b="b"/>
              <a:pathLst>
                <a:path w="11430" h="22225">
                  <a:moveTo>
                    <a:pt x="11252" y="0"/>
                  </a:moveTo>
                  <a:lnTo>
                    <a:pt x="0" y="10845"/>
                  </a:lnTo>
                  <a:lnTo>
                    <a:pt x="11252" y="21691"/>
                  </a:lnTo>
                  <a:lnTo>
                    <a:pt x="11252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" name="object 33"/>
            <p:cNvSpPr/>
            <p:nvPr/>
          </p:nvSpPr>
          <p:spPr>
            <a:xfrm>
              <a:off x="481984" y="683568"/>
              <a:ext cx="424921" cy="409575"/>
            </a:xfrm>
            <a:custGeom>
              <a:avLst/>
              <a:gdLst/>
              <a:ahLst/>
              <a:cxnLst/>
              <a:rect l="l" t="t" r="r" b="b"/>
              <a:pathLst>
                <a:path w="509905" h="491490">
                  <a:moveTo>
                    <a:pt x="508508" y="0"/>
                  </a:moveTo>
                  <a:lnTo>
                    <a:pt x="1206" y="0"/>
                  </a:lnTo>
                  <a:lnTo>
                    <a:pt x="0" y="1270"/>
                  </a:lnTo>
                  <a:lnTo>
                    <a:pt x="0" y="491490"/>
                  </a:lnTo>
                  <a:lnTo>
                    <a:pt x="509714" y="491490"/>
                  </a:lnTo>
                  <a:lnTo>
                    <a:pt x="509714" y="486410"/>
                  </a:lnTo>
                  <a:lnTo>
                    <a:pt x="5384" y="486410"/>
                  </a:lnTo>
                  <a:lnTo>
                    <a:pt x="5384" y="356870"/>
                  </a:lnTo>
                  <a:lnTo>
                    <a:pt x="509714" y="356870"/>
                  </a:lnTo>
                  <a:lnTo>
                    <a:pt x="509714" y="351790"/>
                  </a:lnTo>
                  <a:lnTo>
                    <a:pt x="5384" y="351790"/>
                  </a:lnTo>
                  <a:lnTo>
                    <a:pt x="5384" y="104140"/>
                  </a:lnTo>
                  <a:lnTo>
                    <a:pt x="14530" y="104140"/>
                  </a:lnTo>
                  <a:lnTo>
                    <a:pt x="5384" y="97790"/>
                  </a:lnTo>
                  <a:lnTo>
                    <a:pt x="5384" y="5080"/>
                  </a:lnTo>
                  <a:lnTo>
                    <a:pt x="509714" y="5080"/>
                  </a:lnTo>
                  <a:lnTo>
                    <a:pt x="509714" y="1270"/>
                  </a:lnTo>
                  <a:lnTo>
                    <a:pt x="508508" y="0"/>
                  </a:lnTo>
                  <a:close/>
                </a:path>
                <a:path w="509905" h="491490">
                  <a:moveTo>
                    <a:pt x="373087" y="365760"/>
                  </a:moveTo>
                  <a:lnTo>
                    <a:pt x="334860" y="383540"/>
                  </a:lnTo>
                  <a:lnTo>
                    <a:pt x="328803" y="397510"/>
                  </a:lnTo>
                  <a:lnTo>
                    <a:pt x="327888" y="401320"/>
                  </a:lnTo>
                  <a:lnTo>
                    <a:pt x="327761" y="406400"/>
                  </a:lnTo>
                  <a:lnTo>
                    <a:pt x="328460" y="410210"/>
                  </a:lnTo>
                  <a:lnTo>
                    <a:pt x="329095" y="414020"/>
                  </a:lnTo>
                  <a:lnTo>
                    <a:pt x="329996" y="417830"/>
                  </a:lnTo>
                  <a:lnTo>
                    <a:pt x="331927" y="421640"/>
                  </a:lnTo>
                  <a:lnTo>
                    <a:pt x="335483" y="429260"/>
                  </a:lnTo>
                  <a:lnTo>
                    <a:pt x="348348" y="438150"/>
                  </a:lnTo>
                  <a:lnTo>
                    <a:pt x="352882" y="441960"/>
                  </a:lnTo>
                  <a:lnTo>
                    <a:pt x="355015" y="444500"/>
                  </a:lnTo>
                  <a:lnTo>
                    <a:pt x="356539" y="449580"/>
                  </a:lnTo>
                  <a:lnTo>
                    <a:pt x="358127" y="453390"/>
                  </a:lnTo>
                  <a:lnTo>
                    <a:pt x="345744" y="486410"/>
                  </a:lnTo>
                  <a:lnTo>
                    <a:pt x="352577" y="486410"/>
                  </a:lnTo>
                  <a:lnTo>
                    <a:pt x="358635" y="480060"/>
                  </a:lnTo>
                  <a:lnTo>
                    <a:pt x="362191" y="472440"/>
                  </a:lnTo>
                  <a:lnTo>
                    <a:pt x="363156" y="464820"/>
                  </a:lnTo>
                  <a:lnTo>
                    <a:pt x="363855" y="458470"/>
                  </a:lnTo>
                  <a:lnTo>
                    <a:pt x="363258" y="453390"/>
                  </a:lnTo>
                  <a:lnTo>
                    <a:pt x="361467" y="448310"/>
                  </a:lnTo>
                  <a:lnTo>
                    <a:pt x="359638" y="441960"/>
                  </a:lnTo>
                  <a:lnTo>
                    <a:pt x="356819" y="438150"/>
                  </a:lnTo>
                  <a:lnTo>
                    <a:pt x="351358" y="434340"/>
                  </a:lnTo>
                  <a:lnTo>
                    <a:pt x="339699" y="426720"/>
                  </a:lnTo>
                  <a:lnTo>
                    <a:pt x="336651" y="419100"/>
                  </a:lnTo>
                  <a:lnTo>
                    <a:pt x="334949" y="415290"/>
                  </a:lnTo>
                  <a:lnTo>
                    <a:pt x="334149" y="412750"/>
                  </a:lnTo>
                  <a:lnTo>
                    <a:pt x="332981" y="405130"/>
                  </a:lnTo>
                  <a:lnTo>
                    <a:pt x="333082" y="402590"/>
                  </a:lnTo>
                  <a:lnTo>
                    <a:pt x="335153" y="392430"/>
                  </a:lnTo>
                  <a:lnTo>
                    <a:pt x="339077" y="386080"/>
                  </a:lnTo>
                  <a:lnTo>
                    <a:pt x="344893" y="381000"/>
                  </a:lnTo>
                  <a:lnTo>
                    <a:pt x="346481" y="379730"/>
                  </a:lnTo>
                  <a:lnTo>
                    <a:pt x="348119" y="379730"/>
                  </a:lnTo>
                  <a:lnTo>
                    <a:pt x="349770" y="378460"/>
                  </a:lnTo>
                  <a:lnTo>
                    <a:pt x="357374" y="378460"/>
                  </a:lnTo>
                  <a:lnTo>
                    <a:pt x="363728" y="373380"/>
                  </a:lnTo>
                  <a:lnTo>
                    <a:pt x="373087" y="365760"/>
                  </a:lnTo>
                  <a:close/>
                </a:path>
                <a:path w="509905" h="491490">
                  <a:moveTo>
                    <a:pt x="357374" y="378460"/>
                  </a:moveTo>
                  <a:lnTo>
                    <a:pt x="349770" y="378460"/>
                  </a:lnTo>
                  <a:lnTo>
                    <a:pt x="344411" y="383540"/>
                  </a:lnTo>
                  <a:lnTo>
                    <a:pt x="339737" y="391160"/>
                  </a:lnTo>
                  <a:lnTo>
                    <a:pt x="339369" y="402590"/>
                  </a:lnTo>
                  <a:lnTo>
                    <a:pt x="339674" y="405130"/>
                  </a:lnTo>
                  <a:lnTo>
                    <a:pt x="340499" y="407670"/>
                  </a:lnTo>
                  <a:lnTo>
                    <a:pt x="341261" y="410210"/>
                  </a:lnTo>
                  <a:lnTo>
                    <a:pt x="342265" y="414020"/>
                  </a:lnTo>
                  <a:lnTo>
                    <a:pt x="343789" y="415290"/>
                  </a:lnTo>
                  <a:lnTo>
                    <a:pt x="346583" y="420370"/>
                  </a:lnTo>
                  <a:lnTo>
                    <a:pt x="356844" y="427990"/>
                  </a:lnTo>
                  <a:lnTo>
                    <a:pt x="360146" y="430530"/>
                  </a:lnTo>
                  <a:lnTo>
                    <a:pt x="362826" y="433070"/>
                  </a:lnTo>
                  <a:lnTo>
                    <a:pt x="364794" y="435610"/>
                  </a:lnTo>
                  <a:lnTo>
                    <a:pt x="366903" y="438150"/>
                  </a:lnTo>
                  <a:lnTo>
                    <a:pt x="368477" y="441960"/>
                  </a:lnTo>
                  <a:lnTo>
                    <a:pt x="369341" y="445770"/>
                  </a:lnTo>
                  <a:lnTo>
                    <a:pt x="371017" y="453390"/>
                  </a:lnTo>
                  <a:lnTo>
                    <a:pt x="370865" y="459740"/>
                  </a:lnTo>
                  <a:lnTo>
                    <a:pt x="368858" y="466090"/>
                  </a:lnTo>
                  <a:lnTo>
                    <a:pt x="366585" y="473710"/>
                  </a:lnTo>
                  <a:lnTo>
                    <a:pt x="361429" y="480060"/>
                  </a:lnTo>
                  <a:lnTo>
                    <a:pt x="357555" y="483870"/>
                  </a:lnTo>
                  <a:lnTo>
                    <a:pt x="356031" y="485140"/>
                  </a:lnTo>
                  <a:lnTo>
                    <a:pt x="354406" y="486410"/>
                  </a:lnTo>
                  <a:lnTo>
                    <a:pt x="361226" y="486410"/>
                  </a:lnTo>
                  <a:lnTo>
                    <a:pt x="376275" y="453390"/>
                  </a:lnTo>
                  <a:lnTo>
                    <a:pt x="374396" y="444500"/>
                  </a:lnTo>
                  <a:lnTo>
                    <a:pt x="373380" y="440690"/>
                  </a:lnTo>
                  <a:lnTo>
                    <a:pt x="371551" y="436880"/>
                  </a:lnTo>
                  <a:lnTo>
                    <a:pt x="369049" y="433070"/>
                  </a:lnTo>
                  <a:lnTo>
                    <a:pt x="366737" y="429260"/>
                  </a:lnTo>
                  <a:lnTo>
                    <a:pt x="363689" y="426720"/>
                  </a:lnTo>
                  <a:lnTo>
                    <a:pt x="359664" y="424180"/>
                  </a:lnTo>
                  <a:lnTo>
                    <a:pt x="350545" y="417830"/>
                  </a:lnTo>
                  <a:lnTo>
                    <a:pt x="348246" y="414020"/>
                  </a:lnTo>
                  <a:lnTo>
                    <a:pt x="347002" y="411480"/>
                  </a:lnTo>
                  <a:lnTo>
                    <a:pt x="346138" y="408940"/>
                  </a:lnTo>
                  <a:lnTo>
                    <a:pt x="345503" y="406400"/>
                  </a:lnTo>
                  <a:lnTo>
                    <a:pt x="344830" y="403860"/>
                  </a:lnTo>
                  <a:lnTo>
                    <a:pt x="344551" y="401320"/>
                  </a:lnTo>
                  <a:lnTo>
                    <a:pt x="344652" y="400050"/>
                  </a:lnTo>
                  <a:lnTo>
                    <a:pt x="346079" y="392430"/>
                  </a:lnTo>
                  <a:lnTo>
                    <a:pt x="349846" y="386080"/>
                  </a:lnTo>
                  <a:lnTo>
                    <a:pt x="355786" y="379730"/>
                  </a:lnTo>
                  <a:lnTo>
                    <a:pt x="357374" y="378460"/>
                  </a:lnTo>
                  <a:close/>
                </a:path>
                <a:path w="509905" h="491490">
                  <a:moveTo>
                    <a:pt x="421462" y="365760"/>
                  </a:moveTo>
                  <a:lnTo>
                    <a:pt x="383235" y="383540"/>
                  </a:lnTo>
                  <a:lnTo>
                    <a:pt x="377164" y="397510"/>
                  </a:lnTo>
                  <a:lnTo>
                    <a:pt x="376250" y="401320"/>
                  </a:lnTo>
                  <a:lnTo>
                    <a:pt x="376135" y="406400"/>
                  </a:lnTo>
                  <a:lnTo>
                    <a:pt x="376834" y="410210"/>
                  </a:lnTo>
                  <a:lnTo>
                    <a:pt x="377456" y="414020"/>
                  </a:lnTo>
                  <a:lnTo>
                    <a:pt x="378358" y="417830"/>
                  </a:lnTo>
                  <a:lnTo>
                    <a:pt x="380288" y="421640"/>
                  </a:lnTo>
                  <a:lnTo>
                    <a:pt x="383857" y="429260"/>
                  </a:lnTo>
                  <a:lnTo>
                    <a:pt x="396722" y="438150"/>
                  </a:lnTo>
                  <a:lnTo>
                    <a:pt x="401243" y="441960"/>
                  </a:lnTo>
                  <a:lnTo>
                    <a:pt x="403390" y="444500"/>
                  </a:lnTo>
                  <a:lnTo>
                    <a:pt x="404914" y="449580"/>
                  </a:lnTo>
                  <a:lnTo>
                    <a:pt x="406488" y="453390"/>
                  </a:lnTo>
                  <a:lnTo>
                    <a:pt x="394119" y="486410"/>
                  </a:lnTo>
                  <a:lnTo>
                    <a:pt x="400939" y="486410"/>
                  </a:lnTo>
                  <a:lnTo>
                    <a:pt x="406996" y="480060"/>
                  </a:lnTo>
                  <a:lnTo>
                    <a:pt x="410565" y="472440"/>
                  </a:lnTo>
                  <a:lnTo>
                    <a:pt x="411530" y="464820"/>
                  </a:lnTo>
                  <a:lnTo>
                    <a:pt x="412216" y="458470"/>
                  </a:lnTo>
                  <a:lnTo>
                    <a:pt x="411632" y="453390"/>
                  </a:lnTo>
                  <a:lnTo>
                    <a:pt x="409829" y="448310"/>
                  </a:lnTo>
                  <a:lnTo>
                    <a:pt x="408000" y="441960"/>
                  </a:lnTo>
                  <a:lnTo>
                    <a:pt x="405180" y="438150"/>
                  </a:lnTo>
                  <a:lnTo>
                    <a:pt x="399745" y="434340"/>
                  </a:lnTo>
                  <a:lnTo>
                    <a:pt x="388061" y="426720"/>
                  </a:lnTo>
                  <a:lnTo>
                    <a:pt x="385013" y="419100"/>
                  </a:lnTo>
                  <a:lnTo>
                    <a:pt x="383298" y="415290"/>
                  </a:lnTo>
                  <a:lnTo>
                    <a:pt x="382498" y="412750"/>
                  </a:lnTo>
                  <a:lnTo>
                    <a:pt x="381342" y="405130"/>
                  </a:lnTo>
                  <a:lnTo>
                    <a:pt x="381444" y="402590"/>
                  </a:lnTo>
                  <a:lnTo>
                    <a:pt x="382244" y="398780"/>
                  </a:lnTo>
                  <a:lnTo>
                    <a:pt x="383527" y="392430"/>
                  </a:lnTo>
                  <a:lnTo>
                    <a:pt x="387451" y="386080"/>
                  </a:lnTo>
                  <a:lnTo>
                    <a:pt x="393255" y="381000"/>
                  </a:lnTo>
                  <a:lnTo>
                    <a:pt x="394855" y="379730"/>
                  </a:lnTo>
                  <a:lnTo>
                    <a:pt x="396481" y="379730"/>
                  </a:lnTo>
                  <a:lnTo>
                    <a:pt x="398157" y="378460"/>
                  </a:lnTo>
                  <a:lnTo>
                    <a:pt x="405744" y="378460"/>
                  </a:lnTo>
                  <a:lnTo>
                    <a:pt x="412102" y="373380"/>
                  </a:lnTo>
                  <a:lnTo>
                    <a:pt x="421462" y="365760"/>
                  </a:lnTo>
                  <a:close/>
                </a:path>
                <a:path w="509905" h="491490">
                  <a:moveTo>
                    <a:pt x="405744" y="378460"/>
                  </a:moveTo>
                  <a:lnTo>
                    <a:pt x="398157" y="378460"/>
                  </a:lnTo>
                  <a:lnTo>
                    <a:pt x="392785" y="383540"/>
                  </a:lnTo>
                  <a:lnTo>
                    <a:pt x="388112" y="391160"/>
                  </a:lnTo>
                  <a:lnTo>
                    <a:pt x="387873" y="397510"/>
                  </a:lnTo>
                  <a:lnTo>
                    <a:pt x="387841" y="402590"/>
                  </a:lnTo>
                  <a:lnTo>
                    <a:pt x="388061" y="405130"/>
                  </a:lnTo>
                  <a:lnTo>
                    <a:pt x="389674" y="410210"/>
                  </a:lnTo>
                  <a:lnTo>
                    <a:pt x="390639" y="414020"/>
                  </a:lnTo>
                  <a:lnTo>
                    <a:pt x="392163" y="415290"/>
                  </a:lnTo>
                  <a:lnTo>
                    <a:pt x="394957" y="420370"/>
                  </a:lnTo>
                  <a:lnTo>
                    <a:pt x="405218" y="427990"/>
                  </a:lnTo>
                  <a:lnTo>
                    <a:pt x="408508" y="430530"/>
                  </a:lnTo>
                  <a:lnTo>
                    <a:pt x="411200" y="433070"/>
                  </a:lnTo>
                  <a:lnTo>
                    <a:pt x="413169" y="435610"/>
                  </a:lnTo>
                  <a:lnTo>
                    <a:pt x="415277" y="438150"/>
                  </a:lnTo>
                  <a:lnTo>
                    <a:pt x="416852" y="441960"/>
                  </a:lnTo>
                  <a:lnTo>
                    <a:pt x="417715" y="445770"/>
                  </a:lnTo>
                  <a:lnTo>
                    <a:pt x="419392" y="453390"/>
                  </a:lnTo>
                  <a:lnTo>
                    <a:pt x="419227" y="459740"/>
                  </a:lnTo>
                  <a:lnTo>
                    <a:pt x="417220" y="466090"/>
                  </a:lnTo>
                  <a:lnTo>
                    <a:pt x="414959" y="473710"/>
                  </a:lnTo>
                  <a:lnTo>
                    <a:pt x="409803" y="480060"/>
                  </a:lnTo>
                  <a:lnTo>
                    <a:pt x="405917" y="483870"/>
                  </a:lnTo>
                  <a:lnTo>
                    <a:pt x="404393" y="485140"/>
                  </a:lnTo>
                  <a:lnTo>
                    <a:pt x="402780" y="486410"/>
                  </a:lnTo>
                  <a:lnTo>
                    <a:pt x="409587" y="486410"/>
                  </a:lnTo>
                  <a:lnTo>
                    <a:pt x="424637" y="453390"/>
                  </a:lnTo>
                  <a:lnTo>
                    <a:pt x="422770" y="444500"/>
                  </a:lnTo>
                  <a:lnTo>
                    <a:pt x="421754" y="440690"/>
                  </a:lnTo>
                  <a:lnTo>
                    <a:pt x="419925" y="436880"/>
                  </a:lnTo>
                  <a:lnTo>
                    <a:pt x="417423" y="433070"/>
                  </a:lnTo>
                  <a:lnTo>
                    <a:pt x="415099" y="429260"/>
                  </a:lnTo>
                  <a:lnTo>
                    <a:pt x="412051" y="426720"/>
                  </a:lnTo>
                  <a:lnTo>
                    <a:pt x="408063" y="424180"/>
                  </a:lnTo>
                  <a:lnTo>
                    <a:pt x="398919" y="417830"/>
                  </a:lnTo>
                  <a:lnTo>
                    <a:pt x="396621" y="412750"/>
                  </a:lnTo>
                  <a:lnTo>
                    <a:pt x="395376" y="411480"/>
                  </a:lnTo>
                  <a:lnTo>
                    <a:pt x="394512" y="408940"/>
                  </a:lnTo>
                  <a:lnTo>
                    <a:pt x="393877" y="406400"/>
                  </a:lnTo>
                  <a:lnTo>
                    <a:pt x="393192" y="403860"/>
                  </a:lnTo>
                  <a:lnTo>
                    <a:pt x="392925" y="401320"/>
                  </a:lnTo>
                  <a:lnTo>
                    <a:pt x="393014" y="400050"/>
                  </a:lnTo>
                  <a:lnTo>
                    <a:pt x="394446" y="392430"/>
                  </a:lnTo>
                  <a:lnTo>
                    <a:pt x="398214" y="386080"/>
                  </a:lnTo>
                  <a:lnTo>
                    <a:pt x="404154" y="379730"/>
                  </a:lnTo>
                  <a:lnTo>
                    <a:pt x="405744" y="378460"/>
                  </a:lnTo>
                  <a:close/>
                </a:path>
                <a:path w="509905" h="491490">
                  <a:moveTo>
                    <a:pt x="469823" y="365760"/>
                  </a:moveTo>
                  <a:lnTo>
                    <a:pt x="431596" y="383540"/>
                  </a:lnTo>
                  <a:lnTo>
                    <a:pt x="425526" y="397510"/>
                  </a:lnTo>
                  <a:lnTo>
                    <a:pt x="424624" y="401320"/>
                  </a:lnTo>
                  <a:lnTo>
                    <a:pt x="424510" y="406400"/>
                  </a:lnTo>
                  <a:lnTo>
                    <a:pt x="425196" y="410210"/>
                  </a:lnTo>
                  <a:lnTo>
                    <a:pt x="425818" y="414020"/>
                  </a:lnTo>
                  <a:lnTo>
                    <a:pt x="426732" y="417830"/>
                  </a:lnTo>
                  <a:lnTo>
                    <a:pt x="428663" y="421640"/>
                  </a:lnTo>
                  <a:lnTo>
                    <a:pt x="432231" y="429260"/>
                  </a:lnTo>
                  <a:lnTo>
                    <a:pt x="445084" y="438150"/>
                  </a:lnTo>
                  <a:lnTo>
                    <a:pt x="449618" y="441960"/>
                  </a:lnTo>
                  <a:lnTo>
                    <a:pt x="451751" y="444500"/>
                  </a:lnTo>
                  <a:lnTo>
                    <a:pt x="453288" y="449580"/>
                  </a:lnTo>
                  <a:lnTo>
                    <a:pt x="454863" y="453390"/>
                  </a:lnTo>
                  <a:lnTo>
                    <a:pt x="442493" y="486410"/>
                  </a:lnTo>
                  <a:lnTo>
                    <a:pt x="449313" y="486410"/>
                  </a:lnTo>
                  <a:lnTo>
                    <a:pt x="455371" y="480060"/>
                  </a:lnTo>
                  <a:lnTo>
                    <a:pt x="458927" y="472440"/>
                  </a:lnTo>
                  <a:lnTo>
                    <a:pt x="459892" y="464820"/>
                  </a:lnTo>
                  <a:lnTo>
                    <a:pt x="460590" y="458470"/>
                  </a:lnTo>
                  <a:lnTo>
                    <a:pt x="460006" y="453390"/>
                  </a:lnTo>
                  <a:lnTo>
                    <a:pt x="458203" y="448310"/>
                  </a:lnTo>
                  <a:lnTo>
                    <a:pt x="456361" y="441960"/>
                  </a:lnTo>
                  <a:lnTo>
                    <a:pt x="453555" y="438150"/>
                  </a:lnTo>
                  <a:lnTo>
                    <a:pt x="448119" y="434340"/>
                  </a:lnTo>
                  <a:lnTo>
                    <a:pt x="436448" y="426720"/>
                  </a:lnTo>
                  <a:lnTo>
                    <a:pt x="433387" y="419100"/>
                  </a:lnTo>
                  <a:lnTo>
                    <a:pt x="431673" y="415290"/>
                  </a:lnTo>
                  <a:lnTo>
                    <a:pt x="430860" y="412750"/>
                  </a:lnTo>
                  <a:lnTo>
                    <a:pt x="429717" y="405130"/>
                  </a:lnTo>
                  <a:lnTo>
                    <a:pt x="429818" y="402590"/>
                  </a:lnTo>
                  <a:lnTo>
                    <a:pt x="431888" y="392430"/>
                  </a:lnTo>
                  <a:lnTo>
                    <a:pt x="435813" y="386080"/>
                  </a:lnTo>
                  <a:lnTo>
                    <a:pt x="441617" y="381000"/>
                  </a:lnTo>
                  <a:lnTo>
                    <a:pt x="443217" y="379730"/>
                  </a:lnTo>
                  <a:lnTo>
                    <a:pt x="444855" y="379730"/>
                  </a:lnTo>
                  <a:lnTo>
                    <a:pt x="446519" y="378460"/>
                  </a:lnTo>
                  <a:lnTo>
                    <a:pt x="454110" y="378460"/>
                  </a:lnTo>
                  <a:lnTo>
                    <a:pt x="460463" y="373380"/>
                  </a:lnTo>
                  <a:lnTo>
                    <a:pt x="469823" y="365760"/>
                  </a:lnTo>
                  <a:close/>
                </a:path>
                <a:path w="509905" h="491490">
                  <a:moveTo>
                    <a:pt x="454110" y="378460"/>
                  </a:moveTo>
                  <a:lnTo>
                    <a:pt x="446519" y="378460"/>
                  </a:lnTo>
                  <a:lnTo>
                    <a:pt x="441147" y="383540"/>
                  </a:lnTo>
                  <a:lnTo>
                    <a:pt x="436473" y="391160"/>
                  </a:lnTo>
                  <a:lnTo>
                    <a:pt x="436206" y="398780"/>
                  </a:lnTo>
                  <a:lnTo>
                    <a:pt x="436105" y="402590"/>
                  </a:lnTo>
                  <a:lnTo>
                    <a:pt x="436422" y="405130"/>
                  </a:lnTo>
                  <a:lnTo>
                    <a:pt x="437235" y="407670"/>
                  </a:lnTo>
                  <a:lnTo>
                    <a:pt x="438010" y="410210"/>
                  </a:lnTo>
                  <a:lnTo>
                    <a:pt x="439000" y="414020"/>
                  </a:lnTo>
                  <a:lnTo>
                    <a:pt x="440537" y="415290"/>
                  </a:lnTo>
                  <a:lnTo>
                    <a:pt x="443331" y="420370"/>
                  </a:lnTo>
                  <a:lnTo>
                    <a:pt x="453580" y="427990"/>
                  </a:lnTo>
                  <a:lnTo>
                    <a:pt x="456869" y="430530"/>
                  </a:lnTo>
                  <a:lnTo>
                    <a:pt x="459574" y="433070"/>
                  </a:lnTo>
                  <a:lnTo>
                    <a:pt x="461530" y="435610"/>
                  </a:lnTo>
                  <a:lnTo>
                    <a:pt x="463638" y="438150"/>
                  </a:lnTo>
                  <a:lnTo>
                    <a:pt x="465226" y="441960"/>
                  </a:lnTo>
                  <a:lnTo>
                    <a:pt x="467753" y="453390"/>
                  </a:lnTo>
                  <a:lnTo>
                    <a:pt x="467601" y="461010"/>
                  </a:lnTo>
                  <a:lnTo>
                    <a:pt x="465582" y="466090"/>
                  </a:lnTo>
                  <a:lnTo>
                    <a:pt x="463334" y="473710"/>
                  </a:lnTo>
                  <a:lnTo>
                    <a:pt x="458165" y="480060"/>
                  </a:lnTo>
                  <a:lnTo>
                    <a:pt x="454291" y="483870"/>
                  </a:lnTo>
                  <a:lnTo>
                    <a:pt x="452767" y="485140"/>
                  </a:lnTo>
                  <a:lnTo>
                    <a:pt x="451142" y="486410"/>
                  </a:lnTo>
                  <a:lnTo>
                    <a:pt x="457962" y="486410"/>
                  </a:lnTo>
                  <a:lnTo>
                    <a:pt x="473011" y="453390"/>
                  </a:lnTo>
                  <a:lnTo>
                    <a:pt x="471131" y="444500"/>
                  </a:lnTo>
                  <a:lnTo>
                    <a:pt x="470115" y="440690"/>
                  </a:lnTo>
                  <a:lnTo>
                    <a:pt x="468287" y="436880"/>
                  </a:lnTo>
                  <a:lnTo>
                    <a:pt x="465785" y="433070"/>
                  </a:lnTo>
                  <a:lnTo>
                    <a:pt x="463473" y="429260"/>
                  </a:lnTo>
                  <a:lnTo>
                    <a:pt x="460425" y="426720"/>
                  </a:lnTo>
                  <a:lnTo>
                    <a:pt x="456438" y="424180"/>
                  </a:lnTo>
                  <a:lnTo>
                    <a:pt x="447294" y="417830"/>
                  </a:lnTo>
                  <a:lnTo>
                    <a:pt x="441299" y="401320"/>
                  </a:lnTo>
                  <a:lnTo>
                    <a:pt x="441388" y="400050"/>
                  </a:lnTo>
                  <a:lnTo>
                    <a:pt x="442815" y="392430"/>
                  </a:lnTo>
                  <a:lnTo>
                    <a:pt x="446582" y="386080"/>
                  </a:lnTo>
                  <a:lnTo>
                    <a:pt x="452522" y="379730"/>
                  </a:lnTo>
                  <a:lnTo>
                    <a:pt x="454110" y="378460"/>
                  </a:lnTo>
                  <a:close/>
                </a:path>
                <a:path w="509905" h="491490">
                  <a:moveTo>
                    <a:pt x="509714" y="356870"/>
                  </a:moveTo>
                  <a:lnTo>
                    <a:pt x="504329" y="356870"/>
                  </a:lnTo>
                  <a:lnTo>
                    <a:pt x="504329" y="486410"/>
                  </a:lnTo>
                  <a:lnTo>
                    <a:pt x="509714" y="486410"/>
                  </a:lnTo>
                  <a:lnTo>
                    <a:pt x="509714" y="356870"/>
                  </a:lnTo>
                  <a:close/>
                </a:path>
                <a:path w="509905" h="491490">
                  <a:moveTo>
                    <a:pt x="378815" y="326390"/>
                  </a:moveTo>
                  <a:lnTo>
                    <a:pt x="160731" y="326390"/>
                  </a:lnTo>
                  <a:lnTo>
                    <a:pt x="159359" y="327660"/>
                  </a:lnTo>
                  <a:lnTo>
                    <a:pt x="159359" y="351790"/>
                  </a:lnTo>
                  <a:lnTo>
                    <a:pt x="380174" y="351790"/>
                  </a:lnTo>
                  <a:lnTo>
                    <a:pt x="380174" y="327660"/>
                  </a:lnTo>
                  <a:lnTo>
                    <a:pt x="378815" y="326390"/>
                  </a:lnTo>
                  <a:close/>
                </a:path>
                <a:path w="509905" h="491490">
                  <a:moveTo>
                    <a:pt x="509714" y="5080"/>
                  </a:moveTo>
                  <a:lnTo>
                    <a:pt x="504329" y="5080"/>
                  </a:lnTo>
                  <a:lnTo>
                    <a:pt x="504329" y="351790"/>
                  </a:lnTo>
                  <a:lnTo>
                    <a:pt x="509714" y="351790"/>
                  </a:lnTo>
                  <a:lnTo>
                    <a:pt x="509714" y="5080"/>
                  </a:lnTo>
                  <a:close/>
                </a:path>
                <a:path w="509905" h="491490">
                  <a:moveTo>
                    <a:pt x="201180" y="210820"/>
                  </a:moveTo>
                  <a:lnTo>
                    <a:pt x="182054" y="210820"/>
                  </a:lnTo>
                  <a:lnTo>
                    <a:pt x="182054" y="326390"/>
                  </a:lnTo>
                  <a:lnTo>
                    <a:pt x="201180" y="326390"/>
                  </a:lnTo>
                  <a:lnTo>
                    <a:pt x="201180" y="210820"/>
                  </a:lnTo>
                  <a:close/>
                </a:path>
                <a:path w="509905" h="491490">
                  <a:moveTo>
                    <a:pt x="253276" y="210820"/>
                  </a:moveTo>
                  <a:lnTo>
                    <a:pt x="234149" y="210820"/>
                  </a:lnTo>
                  <a:lnTo>
                    <a:pt x="234149" y="326390"/>
                  </a:lnTo>
                  <a:lnTo>
                    <a:pt x="253276" y="326390"/>
                  </a:lnTo>
                  <a:lnTo>
                    <a:pt x="253276" y="210820"/>
                  </a:lnTo>
                  <a:close/>
                </a:path>
                <a:path w="509905" h="491490">
                  <a:moveTo>
                    <a:pt x="305384" y="210820"/>
                  </a:moveTo>
                  <a:lnTo>
                    <a:pt x="286258" y="210820"/>
                  </a:lnTo>
                  <a:lnTo>
                    <a:pt x="286258" y="326390"/>
                  </a:lnTo>
                  <a:lnTo>
                    <a:pt x="305384" y="326390"/>
                  </a:lnTo>
                  <a:lnTo>
                    <a:pt x="305384" y="210820"/>
                  </a:lnTo>
                  <a:close/>
                </a:path>
                <a:path w="509905" h="491490">
                  <a:moveTo>
                    <a:pt x="357479" y="210820"/>
                  </a:moveTo>
                  <a:lnTo>
                    <a:pt x="338353" y="210820"/>
                  </a:lnTo>
                  <a:lnTo>
                    <a:pt x="338353" y="326390"/>
                  </a:lnTo>
                  <a:lnTo>
                    <a:pt x="357479" y="326390"/>
                  </a:lnTo>
                  <a:lnTo>
                    <a:pt x="357479" y="210820"/>
                  </a:lnTo>
                  <a:close/>
                </a:path>
                <a:path w="509905" h="491490">
                  <a:moveTo>
                    <a:pt x="270344" y="146050"/>
                  </a:moveTo>
                  <a:lnTo>
                    <a:pt x="269189" y="146050"/>
                  </a:lnTo>
                  <a:lnTo>
                    <a:pt x="160782" y="205740"/>
                  </a:lnTo>
                  <a:lnTo>
                    <a:pt x="161937" y="210820"/>
                  </a:lnTo>
                  <a:lnTo>
                    <a:pt x="377609" y="210820"/>
                  </a:lnTo>
                  <a:lnTo>
                    <a:pt x="378752" y="205740"/>
                  </a:lnTo>
                  <a:lnTo>
                    <a:pt x="270344" y="146050"/>
                  </a:lnTo>
                  <a:close/>
                </a:path>
                <a:path w="509905" h="491490">
                  <a:moveTo>
                    <a:pt x="14530" y="104140"/>
                  </a:moveTo>
                  <a:lnTo>
                    <a:pt x="5384" y="104140"/>
                  </a:lnTo>
                  <a:lnTo>
                    <a:pt x="16535" y="110490"/>
                  </a:lnTo>
                  <a:lnTo>
                    <a:pt x="28713" y="115570"/>
                  </a:lnTo>
                  <a:lnTo>
                    <a:pt x="41755" y="118110"/>
                  </a:lnTo>
                  <a:lnTo>
                    <a:pt x="55499" y="119380"/>
                  </a:lnTo>
                  <a:lnTo>
                    <a:pt x="82182" y="114300"/>
                  </a:lnTo>
                  <a:lnTo>
                    <a:pt x="55499" y="114300"/>
                  </a:lnTo>
                  <a:lnTo>
                    <a:pt x="41616" y="113030"/>
                  </a:lnTo>
                  <a:lnTo>
                    <a:pt x="28503" y="110490"/>
                  </a:lnTo>
                  <a:lnTo>
                    <a:pt x="16360" y="105410"/>
                  </a:lnTo>
                  <a:lnTo>
                    <a:pt x="14530" y="104140"/>
                  </a:lnTo>
                  <a:close/>
                </a:path>
                <a:path w="509905" h="491490">
                  <a:moveTo>
                    <a:pt x="134874" y="5080"/>
                  </a:moveTo>
                  <a:lnTo>
                    <a:pt x="129235" y="5080"/>
                  </a:lnTo>
                  <a:lnTo>
                    <a:pt x="132155" y="12700"/>
                  </a:lnTo>
                  <a:lnTo>
                    <a:pt x="134307" y="20320"/>
                  </a:lnTo>
                  <a:lnTo>
                    <a:pt x="135637" y="29210"/>
                  </a:lnTo>
                  <a:lnTo>
                    <a:pt x="136093" y="36830"/>
                  </a:lnTo>
                  <a:lnTo>
                    <a:pt x="129751" y="67310"/>
                  </a:lnTo>
                  <a:lnTo>
                    <a:pt x="112464" y="91440"/>
                  </a:lnTo>
                  <a:lnTo>
                    <a:pt x="86844" y="107950"/>
                  </a:lnTo>
                  <a:lnTo>
                    <a:pt x="55499" y="114300"/>
                  </a:lnTo>
                  <a:lnTo>
                    <a:pt x="82182" y="114300"/>
                  </a:lnTo>
                  <a:lnTo>
                    <a:pt x="88853" y="113030"/>
                  </a:lnTo>
                  <a:lnTo>
                    <a:pt x="116122" y="95250"/>
                  </a:lnTo>
                  <a:lnTo>
                    <a:pt x="134523" y="68580"/>
                  </a:lnTo>
                  <a:lnTo>
                    <a:pt x="141274" y="36830"/>
                  </a:lnTo>
                  <a:lnTo>
                    <a:pt x="140851" y="29210"/>
                  </a:lnTo>
                  <a:lnTo>
                    <a:pt x="139612" y="20320"/>
                  </a:lnTo>
                  <a:lnTo>
                    <a:pt x="137604" y="12700"/>
                  </a:lnTo>
                  <a:lnTo>
                    <a:pt x="134874" y="508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" name="object 34"/>
            <p:cNvSpPr/>
            <p:nvPr/>
          </p:nvSpPr>
          <p:spPr>
            <a:xfrm>
              <a:off x="801998" y="811157"/>
              <a:ext cx="49213" cy="132821"/>
            </a:xfrm>
            <a:custGeom>
              <a:avLst/>
              <a:gdLst/>
              <a:ahLst/>
              <a:cxnLst/>
              <a:rect l="l" t="t" r="r" b="b"/>
              <a:pathLst>
                <a:path w="59055" h="159384">
                  <a:moveTo>
                    <a:pt x="58534" y="23126"/>
                  </a:moveTo>
                  <a:lnTo>
                    <a:pt x="53352" y="23126"/>
                  </a:lnTo>
                  <a:lnTo>
                    <a:pt x="53352" y="159080"/>
                  </a:lnTo>
                  <a:lnTo>
                    <a:pt x="58534" y="159080"/>
                  </a:lnTo>
                  <a:lnTo>
                    <a:pt x="58534" y="23126"/>
                  </a:lnTo>
                  <a:close/>
                </a:path>
                <a:path w="59055" h="159384">
                  <a:moveTo>
                    <a:pt x="20370" y="0"/>
                  </a:moveTo>
                  <a:lnTo>
                    <a:pt x="19253" y="215"/>
                  </a:lnTo>
                  <a:lnTo>
                    <a:pt x="0" y="18783"/>
                  </a:lnTo>
                  <a:lnTo>
                    <a:pt x="0" y="20358"/>
                  </a:lnTo>
                  <a:lnTo>
                    <a:pt x="18999" y="38684"/>
                  </a:lnTo>
                  <a:lnTo>
                    <a:pt x="19659" y="38938"/>
                  </a:lnTo>
                  <a:lnTo>
                    <a:pt x="20675" y="38938"/>
                  </a:lnTo>
                  <a:lnTo>
                    <a:pt x="21005" y="38874"/>
                  </a:lnTo>
                  <a:lnTo>
                    <a:pt x="22288" y="38366"/>
                  </a:lnTo>
                  <a:lnTo>
                    <a:pt x="22923" y="37452"/>
                  </a:lnTo>
                  <a:lnTo>
                    <a:pt x="22923" y="30416"/>
                  </a:lnTo>
                  <a:lnTo>
                    <a:pt x="17754" y="30416"/>
                  </a:lnTo>
                  <a:lnTo>
                    <a:pt x="6502" y="19570"/>
                  </a:lnTo>
                  <a:lnTo>
                    <a:pt x="17754" y="8724"/>
                  </a:lnTo>
                  <a:lnTo>
                    <a:pt x="22923" y="8724"/>
                  </a:lnTo>
                  <a:lnTo>
                    <a:pt x="22923" y="1689"/>
                  </a:lnTo>
                  <a:lnTo>
                    <a:pt x="22288" y="774"/>
                  </a:lnTo>
                  <a:lnTo>
                    <a:pt x="20370" y="0"/>
                  </a:lnTo>
                  <a:close/>
                </a:path>
                <a:path w="59055" h="159384">
                  <a:moveTo>
                    <a:pt x="22923" y="8724"/>
                  </a:moveTo>
                  <a:lnTo>
                    <a:pt x="17754" y="8724"/>
                  </a:lnTo>
                  <a:lnTo>
                    <a:pt x="17754" y="30416"/>
                  </a:lnTo>
                  <a:lnTo>
                    <a:pt x="22923" y="30416"/>
                  </a:lnTo>
                  <a:lnTo>
                    <a:pt x="22923" y="23126"/>
                  </a:lnTo>
                  <a:lnTo>
                    <a:pt x="58534" y="23126"/>
                  </a:lnTo>
                  <a:lnTo>
                    <a:pt x="58534" y="19253"/>
                  </a:lnTo>
                  <a:lnTo>
                    <a:pt x="57378" y="18135"/>
                  </a:lnTo>
                  <a:lnTo>
                    <a:pt x="22923" y="18135"/>
                  </a:lnTo>
                  <a:lnTo>
                    <a:pt x="22923" y="8724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" name="object 35"/>
            <p:cNvSpPr/>
            <p:nvPr/>
          </p:nvSpPr>
          <p:spPr>
            <a:xfrm>
              <a:off x="548149" y="777030"/>
              <a:ext cx="58148" cy="182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" name="object 36"/>
            <p:cNvSpPr/>
            <p:nvPr/>
          </p:nvSpPr>
          <p:spPr>
            <a:xfrm>
              <a:off x="598904" y="741452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13334" h="9525">
                  <a:moveTo>
                    <a:pt x="1892" y="0"/>
                  </a:moveTo>
                  <a:lnTo>
                    <a:pt x="0" y="3263"/>
                  </a:lnTo>
                  <a:lnTo>
                    <a:pt x="10845" y="9105"/>
                  </a:lnTo>
                  <a:lnTo>
                    <a:pt x="12738" y="5841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" name="object 37"/>
            <p:cNvSpPr/>
            <p:nvPr/>
          </p:nvSpPr>
          <p:spPr>
            <a:xfrm>
              <a:off x="616982" y="751177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13334" h="9525">
                  <a:moveTo>
                    <a:pt x="1892" y="0"/>
                  </a:moveTo>
                  <a:lnTo>
                    <a:pt x="0" y="3263"/>
                  </a:lnTo>
                  <a:lnTo>
                    <a:pt x="10845" y="9105"/>
                  </a:lnTo>
                  <a:lnTo>
                    <a:pt x="12738" y="5841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" name="object 38"/>
            <p:cNvSpPr/>
            <p:nvPr/>
          </p:nvSpPr>
          <p:spPr>
            <a:xfrm>
              <a:off x="635060" y="760900"/>
              <a:ext cx="11113" cy="7938"/>
            </a:xfrm>
            <a:custGeom>
              <a:avLst/>
              <a:gdLst/>
              <a:ahLst/>
              <a:cxnLst/>
              <a:rect l="l" t="t" r="r" b="b"/>
              <a:pathLst>
                <a:path w="13334" h="9525">
                  <a:moveTo>
                    <a:pt x="1879" y="0"/>
                  </a:moveTo>
                  <a:lnTo>
                    <a:pt x="0" y="3276"/>
                  </a:lnTo>
                  <a:lnTo>
                    <a:pt x="10845" y="9105"/>
                  </a:lnTo>
                  <a:lnTo>
                    <a:pt x="12738" y="584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" name="object 39"/>
            <p:cNvSpPr/>
            <p:nvPr/>
          </p:nvSpPr>
          <p:spPr>
            <a:xfrm>
              <a:off x="526247" y="827390"/>
              <a:ext cx="3704" cy="10054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0" y="25"/>
                  </a:moveTo>
                  <a:lnTo>
                    <a:pt x="76" y="12014"/>
                  </a:lnTo>
                  <a:lnTo>
                    <a:pt x="3949" y="11976"/>
                  </a:lnTo>
                  <a:lnTo>
                    <a:pt x="387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" name="object 40"/>
            <p:cNvSpPr/>
            <p:nvPr/>
          </p:nvSpPr>
          <p:spPr>
            <a:xfrm>
              <a:off x="526114" y="807426"/>
              <a:ext cx="3704" cy="10054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0" y="25"/>
                  </a:moveTo>
                  <a:lnTo>
                    <a:pt x="76" y="12001"/>
                  </a:lnTo>
                  <a:lnTo>
                    <a:pt x="3949" y="11976"/>
                  </a:lnTo>
                  <a:lnTo>
                    <a:pt x="387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" name="object 41"/>
            <p:cNvSpPr/>
            <p:nvPr/>
          </p:nvSpPr>
          <p:spPr>
            <a:xfrm>
              <a:off x="525981" y="787451"/>
              <a:ext cx="3704" cy="10054"/>
            </a:xfrm>
            <a:custGeom>
              <a:avLst/>
              <a:gdLst/>
              <a:ahLst/>
              <a:cxnLst/>
              <a:rect l="l" t="t" r="r" b="b"/>
              <a:pathLst>
                <a:path w="4445" h="12065">
                  <a:moveTo>
                    <a:pt x="0" y="38"/>
                  </a:moveTo>
                  <a:lnTo>
                    <a:pt x="76" y="12014"/>
                  </a:lnTo>
                  <a:lnTo>
                    <a:pt x="3962" y="11988"/>
                  </a:lnTo>
                  <a:lnTo>
                    <a:pt x="387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" name="object 42"/>
            <p:cNvSpPr/>
            <p:nvPr/>
          </p:nvSpPr>
          <p:spPr>
            <a:xfrm>
              <a:off x="647919" y="708918"/>
              <a:ext cx="10583" cy="3175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25"/>
                  </a:moveTo>
                  <a:lnTo>
                    <a:pt x="12" y="3771"/>
                  </a:lnTo>
                  <a:lnTo>
                    <a:pt x="12433" y="3733"/>
                  </a:lnTo>
                  <a:lnTo>
                    <a:pt x="124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" name="object 43"/>
            <p:cNvSpPr/>
            <p:nvPr/>
          </p:nvSpPr>
          <p:spPr>
            <a:xfrm>
              <a:off x="606514" y="709012"/>
              <a:ext cx="10583" cy="3175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"/>
                  </a:moveTo>
                  <a:lnTo>
                    <a:pt x="12" y="3771"/>
                  </a:lnTo>
                  <a:lnTo>
                    <a:pt x="12433" y="3746"/>
                  </a:lnTo>
                  <a:lnTo>
                    <a:pt x="1242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" name="object 44"/>
            <p:cNvSpPr/>
            <p:nvPr/>
          </p:nvSpPr>
          <p:spPr>
            <a:xfrm>
              <a:off x="627221" y="708965"/>
              <a:ext cx="10583" cy="3175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25"/>
                  </a:moveTo>
                  <a:lnTo>
                    <a:pt x="12" y="3771"/>
                  </a:lnTo>
                  <a:lnTo>
                    <a:pt x="12420" y="3733"/>
                  </a:lnTo>
                  <a:lnTo>
                    <a:pt x="124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" name="object 45"/>
            <p:cNvSpPr/>
            <p:nvPr/>
          </p:nvSpPr>
          <p:spPr>
            <a:xfrm>
              <a:off x="668626" y="708859"/>
              <a:ext cx="10054" cy="3175"/>
            </a:xfrm>
            <a:custGeom>
              <a:avLst/>
              <a:gdLst/>
              <a:ahLst/>
              <a:cxnLst/>
              <a:rect l="l" t="t" r="r" b="b"/>
              <a:pathLst>
                <a:path w="12065" h="3810">
                  <a:moveTo>
                    <a:pt x="0" y="38"/>
                  </a:moveTo>
                  <a:lnTo>
                    <a:pt x="12" y="3784"/>
                  </a:lnTo>
                  <a:lnTo>
                    <a:pt x="11823" y="3759"/>
                  </a:lnTo>
                  <a:lnTo>
                    <a:pt x="1182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6" name="object 46"/>
          <p:cNvSpPr txBox="1">
            <a:spLocks/>
          </p:cNvSpPr>
          <p:nvPr/>
        </p:nvSpPr>
        <p:spPr>
          <a:xfrm>
            <a:off x="1758425" y="509863"/>
            <a:ext cx="9745996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>
            <a:lvl1pPr>
              <a:defRPr sz="3600" b="1" i="0">
                <a:solidFill>
                  <a:srgbClr val="1B3653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pPr marL="10583">
              <a:spcBef>
                <a:spcPts val="83"/>
              </a:spcBef>
            </a:pPr>
            <a:r>
              <a:rPr lang="en-US" kern="0" spc="-108">
                <a:latin typeface="Trebuchet MS" panose="020B0703020202090204" pitchFamily="34" charset="0"/>
              </a:rPr>
              <a:t>Produce: </a:t>
            </a:r>
            <a:r>
              <a:rPr lang="en-US" b="0" kern="0">
                <a:latin typeface="Trebuchet MS" panose="020B0703020202090204" pitchFamily="34" charset="0"/>
                <a:cs typeface="Trade Gothic LT Std"/>
              </a:rPr>
              <a:t>Clean Energy &amp; Carbon</a:t>
            </a:r>
            <a:r>
              <a:rPr lang="en-US" b="0" kern="0" spc="42">
                <a:latin typeface="Trebuchet MS" panose="020B0703020202090204" pitchFamily="34" charset="0"/>
                <a:cs typeface="Trade Gothic LT Std"/>
              </a:rPr>
              <a:t> </a:t>
            </a:r>
            <a:r>
              <a:rPr lang="en-US" b="0" kern="0">
                <a:latin typeface="Trebuchet MS" panose="020B0703020202090204" pitchFamily="34" charset="0"/>
                <a:cs typeface="Trade Gothic LT Std"/>
              </a:rPr>
              <a:t>Capture</a:t>
            </a:r>
            <a:endParaRPr lang="en-US" kern="0">
              <a:latin typeface="Trebuchet MS" panose="020B0703020202090204" pitchFamily="34" charset="0"/>
              <a:cs typeface="Trade Gothic LT St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839788" y="1153208"/>
            <a:ext cx="7223760" cy="45719"/>
          </a:xfrm>
          <a:custGeom>
            <a:avLst/>
            <a:gdLst/>
            <a:ahLst/>
            <a:cxnLst/>
            <a:rect l="l" t="t" r="r" b="b"/>
            <a:pathLst>
              <a:path w="617220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1B3653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78189" y="514928"/>
            <a:ext cx="6507425" cy="5646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lang="en-CA" spc="-95"/>
              <a:t>Distribute: </a:t>
            </a:r>
            <a:r>
              <a:rPr lang="en-CA" b="0" spc="-95"/>
              <a:t>Efficient Distribution</a:t>
            </a:r>
            <a:endParaRPr b="0" baseline="1262">
              <a:cs typeface="Trade Gothic LT St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5931" y="215516"/>
            <a:ext cx="822960" cy="822960"/>
            <a:chOff x="476250" y="1059920"/>
            <a:chExt cx="402167" cy="398992"/>
          </a:xfrm>
        </p:grpSpPr>
        <p:sp>
          <p:nvSpPr>
            <p:cNvPr id="9" name="object 9"/>
            <p:cNvSpPr/>
            <p:nvPr/>
          </p:nvSpPr>
          <p:spPr>
            <a:xfrm>
              <a:off x="518257" y="1302956"/>
              <a:ext cx="37571" cy="141288"/>
            </a:xfrm>
            <a:custGeom>
              <a:avLst/>
              <a:gdLst/>
              <a:ahLst/>
              <a:cxnLst/>
              <a:rect l="l" t="t" r="r" b="b"/>
              <a:pathLst>
                <a:path w="45084" h="169544">
                  <a:moveTo>
                    <a:pt x="43383" y="0"/>
                  </a:moveTo>
                  <a:lnTo>
                    <a:pt x="838" y="89890"/>
                  </a:lnTo>
                  <a:lnTo>
                    <a:pt x="16827" y="94957"/>
                  </a:lnTo>
                  <a:lnTo>
                    <a:pt x="0" y="169138"/>
                  </a:lnTo>
                  <a:lnTo>
                    <a:pt x="16858" y="134658"/>
                  </a:lnTo>
                  <a:lnTo>
                    <a:pt x="12153" y="134658"/>
                  </a:lnTo>
                  <a:lnTo>
                    <a:pt x="21805" y="92100"/>
                  </a:lnTo>
                  <a:lnTo>
                    <a:pt x="6731" y="87325"/>
                  </a:lnTo>
                  <a:lnTo>
                    <a:pt x="32384" y="33096"/>
                  </a:lnTo>
                  <a:lnTo>
                    <a:pt x="36703" y="33096"/>
                  </a:lnTo>
                  <a:lnTo>
                    <a:pt x="43383" y="0"/>
                  </a:lnTo>
                  <a:close/>
                </a:path>
                <a:path w="45084" h="169544">
                  <a:moveTo>
                    <a:pt x="36703" y="33096"/>
                  </a:moveTo>
                  <a:lnTo>
                    <a:pt x="32384" y="33096"/>
                  </a:lnTo>
                  <a:lnTo>
                    <a:pt x="23113" y="79057"/>
                  </a:lnTo>
                  <a:lnTo>
                    <a:pt x="38265" y="81254"/>
                  </a:lnTo>
                  <a:lnTo>
                    <a:pt x="12153" y="134658"/>
                  </a:lnTo>
                  <a:lnTo>
                    <a:pt x="16858" y="134658"/>
                  </a:lnTo>
                  <a:lnTo>
                    <a:pt x="44602" y="77914"/>
                  </a:lnTo>
                  <a:lnTo>
                    <a:pt x="28143" y="75514"/>
                  </a:lnTo>
                  <a:lnTo>
                    <a:pt x="36703" y="33096"/>
                  </a:lnTo>
                  <a:close/>
                </a:path>
              </a:pathLst>
            </a:custGeom>
            <a:solidFill>
              <a:srgbClr val="1A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31105" y="1351122"/>
              <a:ext cx="68263" cy="93133"/>
            </a:xfrm>
            <a:custGeom>
              <a:avLst/>
              <a:gdLst/>
              <a:ahLst/>
              <a:cxnLst/>
              <a:rect l="l" t="t" r="r" b="b"/>
              <a:pathLst>
                <a:path w="81915" h="111759">
                  <a:moveTo>
                    <a:pt x="81508" y="0"/>
                  </a:moveTo>
                  <a:lnTo>
                    <a:pt x="24206" y="53593"/>
                  </a:lnTo>
                  <a:lnTo>
                    <a:pt x="33959" y="61594"/>
                  </a:lnTo>
                  <a:lnTo>
                    <a:pt x="0" y="111455"/>
                  </a:lnTo>
                  <a:lnTo>
                    <a:pt x="30041" y="84073"/>
                  </a:lnTo>
                  <a:lnTo>
                    <a:pt x="23761" y="84073"/>
                  </a:lnTo>
                  <a:lnTo>
                    <a:pt x="39624" y="60782"/>
                  </a:lnTo>
                  <a:lnTo>
                    <a:pt x="30607" y="53378"/>
                  </a:lnTo>
                  <a:lnTo>
                    <a:pt x="59321" y="26530"/>
                  </a:lnTo>
                  <a:lnTo>
                    <a:pt x="64354" y="26530"/>
                  </a:lnTo>
                  <a:lnTo>
                    <a:pt x="81508" y="0"/>
                  </a:lnTo>
                  <a:close/>
                </a:path>
                <a:path w="81915" h="111759">
                  <a:moveTo>
                    <a:pt x="64354" y="26530"/>
                  </a:moveTo>
                  <a:lnTo>
                    <a:pt x="59321" y="26530"/>
                  </a:lnTo>
                  <a:lnTo>
                    <a:pt x="42570" y="52463"/>
                  </a:lnTo>
                  <a:lnTo>
                    <a:pt x="52260" y="58102"/>
                  </a:lnTo>
                  <a:lnTo>
                    <a:pt x="23761" y="84073"/>
                  </a:lnTo>
                  <a:lnTo>
                    <a:pt x="30041" y="84073"/>
                  </a:lnTo>
                  <a:lnTo>
                    <a:pt x="59372" y="57340"/>
                  </a:lnTo>
                  <a:lnTo>
                    <a:pt x="48514" y="51028"/>
                  </a:lnTo>
                  <a:lnTo>
                    <a:pt x="64354" y="26530"/>
                  </a:lnTo>
                  <a:close/>
                </a:path>
              </a:pathLst>
            </a:custGeom>
            <a:solidFill>
              <a:srgbClr val="1A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03322" y="1091041"/>
              <a:ext cx="83360" cy="914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06944" y="1097304"/>
              <a:ext cx="170053" cy="867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06194" y="1396496"/>
              <a:ext cx="15875" cy="27517"/>
            </a:xfrm>
            <a:custGeom>
              <a:avLst/>
              <a:gdLst/>
              <a:ahLst/>
              <a:cxnLst/>
              <a:rect l="l" t="t" r="r" b="b"/>
              <a:pathLst>
                <a:path w="19050" h="33020">
                  <a:moveTo>
                    <a:pt x="16636" y="0"/>
                  </a:moveTo>
                  <a:lnTo>
                    <a:pt x="15722" y="177"/>
                  </a:lnTo>
                  <a:lnTo>
                    <a:pt x="0" y="15887"/>
                  </a:lnTo>
                  <a:lnTo>
                    <a:pt x="0" y="17221"/>
                  </a:lnTo>
                  <a:lnTo>
                    <a:pt x="15519" y="32740"/>
                  </a:lnTo>
                  <a:lnTo>
                    <a:pt x="16065" y="32956"/>
                  </a:lnTo>
                  <a:lnTo>
                    <a:pt x="16878" y="32956"/>
                  </a:lnTo>
                  <a:lnTo>
                    <a:pt x="17157" y="32905"/>
                  </a:lnTo>
                  <a:lnTo>
                    <a:pt x="18211" y="32473"/>
                  </a:lnTo>
                  <a:lnTo>
                    <a:pt x="18719" y="31699"/>
                  </a:lnTo>
                  <a:lnTo>
                    <a:pt x="18719" y="25742"/>
                  </a:lnTo>
                  <a:lnTo>
                    <a:pt x="14503" y="25742"/>
                  </a:lnTo>
                  <a:lnTo>
                    <a:pt x="5308" y="16560"/>
                  </a:lnTo>
                  <a:lnTo>
                    <a:pt x="14503" y="7366"/>
                  </a:lnTo>
                  <a:lnTo>
                    <a:pt x="18719" y="7366"/>
                  </a:lnTo>
                  <a:lnTo>
                    <a:pt x="18719" y="1409"/>
                  </a:lnTo>
                  <a:lnTo>
                    <a:pt x="18211" y="647"/>
                  </a:lnTo>
                  <a:lnTo>
                    <a:pt x="16636" y="0"/>
                  </a:lnTo>
                  <a:close/>
                </a:path>
                <a:path w="19050" h="33020">
                  <a:moveTo>
                    <a:pt x="18719" y="7366"/>
                  </a:moveTo>
                  <a:lnTo>
                    <a:pt x="14503" y="7366"/>
                  </a:lnTo>
                  <a:lnTo>
                    <a:pt x="14503" y="25742"/>
                  </a:lnTo>
                  <a:lnTo>
                    <a:pt x="18719" y="25742"/>
                  </a:lnTo>
                  <a:lnTo>
                    <a:pt x="18719" y="7366"/>
                  </a:lnTo>
                  <a:close/>
                </a:path>
              </a:pathLst>
            </a:custGeom>
            <a:solidFill>
              <a:srgbClr val="1A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1752" y="1410445"/>
              <a:ext cx="156633" cy="0"/>
            </a:xfrm>
            <a:custGeom>
              <a:avLst/>
              <a:gdLst/>
              <a:ahLst/>
              <a:cxnLst/>
              <a:rect l="l" t="t" r="r" b="b"/>
              <a:pathLst>
                <a:path w="187959">
                  <a:moveTo>
                    <a:pt x="0" y="0"/>
                  </a:moveTo>
                  <a:lnTo>
                    <a:pt x="187490" y="0"/>
                  </a:lnTo>
                </a:path>
              </a:pathLst>
            </a:custGeom>
            <a:ln w="3175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21752" y="1408858"/>
              <a:ext cx="156633" cy="0"/>
            </a:xfrm>
            <a:custGeom>
              <a:avLst/>
              <a:gdLst/>
              <a:ahLst/>
              <a:cxnLst/>
              <a:rect l="l" t="t" r="r" b="b"/>
              <a:pathLst>
                <a:path w="187959">
                  <a:moveTo>
                    <a:pt x="0" y="0"/>
                  </a:moveTo>
                  <a:lnTo>
                    <a:pt x="187794" y="0"/>
                  </a:lnTo>
                </a:path>
              </a:pathLst>
            </a:custGeom>
            <a:ln w="3175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74756" y="1348532"/>
              <a:ext cx="3704" cy="59267"/>
            </a:xfrm>
            <a:custGeom>
              <a:avLst/>
              <a:gdLst/>
              <a:ahLst/>
              <a:cxnLst/>
              <a:rect l="l" t="t" r="r" b="b"/>
              <a:pathLst>
                <a:path w="4444" h="71120">
                  <a:moveTo>
                    <a:pt x="0" y="71119"/>
                  </a:moveTo>
                  <a:lnTo>
                    <a:pt x="4191" y="71119"/>
                  </a:lnTo>
                  <a:lnTo>
                    <a:pt x="4191" y="0"/>
                  </a:lnTo>
                  <a:lnTo>
                    <a:pt x="0" y="0"/>
                  </a:lnTo>
                  <a:lnTo>
                    <a:pt x="0" y="71119"/>
                  </a:lnTo>
                  <a:close/>
                </a:path>
              </a:pathLst>
            </a:custGeom>
            <a:solidFill>
              <a:srgbClr val="1A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22656" y="1137283"/>
              <a:ext cx="73554" cy="259821"/>
            </a:xfrm>
            <a:custGeom>
              <a:avLst/>
              <a:gdLst/>
              <a:ahLst/>
              <a:cxnLst/>
              <a:rect l="l" t="t" r="r" b="b"/>
              <a:pathLst>
                <a:path w="88265" h="311784">
                  <a:moveTo>
                    <a:pt x="48679" y="0"/>
                  </a:moveTo>
                  <a:lnTo>
                    <a:pt x="0" y="0"/>
                  </a:lnTo>
                  <a:lnTo>
                    <a:pt x="0" y="311518"/>
                  </a:lnTo>
                  <a:lnTo>
                    <a:pt x="49784" y="311518"/>
                  </a:lnTo>
                  <a:lnTo>
                    <a:pt x="49784" y="244754"/>
                  </a:lnTo>
                  <a:lnTo>
                    <a:pt x="51193" y="242531"/>
                  </a:lnTo>
                  <a:lnTo>
                    <a:pt x="88023" y="225171"/>
                  </a:lnTo>
                  <a:lnTo>
                    <a:pt x="51054" y="206006"/>
                  </a:lnTo>
                  <a:lnTo>
                    <a:pt x="49733" y="203784"/>
                  </a:lnTo>
                  <a:lnTo>
                    <a:pt x="49822" y="198958"/>
                  </a:lnTo>
                  <a:lnTo>
                    <a:pt x="51231" y="196773"/>
                  </a:lnTo>
                  <a:lnTo>
                    <a:pt x="88023" y="179451"/>
                  </a:lnTo>
                  <a:lnTo>
                    <a:pt x="51054" y="160286"/>
                  </a:lnTo>
                  <a:lnTo>
                    <a:pt x="49733" y="158051"/>
                  </a:lnTo>
                  <a:lnTo>
                    <a:pt x="49822" y="153238"/>
                  </a:lnTo>
                  <a:lnTo>
                    <a:pt x="51231" y="151053"/>
                  </a:lnTo>
                  <a:lnTo>
                    <a:pt x="88023" y="133718"/>
                  </a:lnTo>
                  <a:lnTo>
                    <a:pt x="51054" y="114554"/>
                  </a:lnTo>
                  <a:lnTo>
                    <a:pt x="49733" y="112331"/>
                  </a:lnTo>
                  <a:lnTo>
                    <a:pt x="49822" y="107505"/>
                  </a:lnTo>
                  <a:lnTo>
                    <a:pt x="51231" y="105321"/>
                  </a:lnTo>
                  <a:lnTo>
                    <a:pt x="87884" y="88061"/>
                  </a:lnTo>
                  <a:lnTo>
                    <a:pt x="50012" y="68884"/>
                  </a:lnTo>
                  <a:lnTo>
                    <a:pt x="48679" y="66700"/>
                  </a:lnTo>
                  <a:lnTo>
                    <a:pt x="48679" y="0"/>
                  </a:lnTo>
                  <a:close/>
                </a:path>
              </a:pathLst>
            </a:custGeom>
            <a:solidFill>
              <a:srgbClr val="1A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3784" y="1137285"/>
              <a:ext cx="103188" cy="259821"/>
            </a:xfrm>
            <a:custGeom>
              <a:avLst/>
              <a:gdLst/>
              <a:ahLst/>
              <a:cxnLst/>
              <a:rect l="l" t="t" r="r" b="b"/>
              <a:pathLst>
                <a:path w="123825" h="311784">
                  <a:moveTo>
                    <a:pt x="123261" y="0"/>
                  </a:moveTo>
                  <a:lnTo>
                    <a:pt x="0" y="0"/>
                  </a:lnTo>
                  <a:lnTo>
                    <a:pt x="0" y="60413"/>
                  </a:lnTo>
                  <a:lnTo>
                    <a:pt x="45999" y="83705"/>
                  </a:lnTo>
                  <a:lnTo>
                    <a:pt x="47358" y="85928"/>
                  </a:lnTo>
                  <a:lnTo>
                    <a:pt x="47282" y="90779"/>
                  </a:lnTo>
                  <a:lnTo>
                    <a:pt x="45872" y="92964"/>
                  </a:lnTo>
                  <a:lnTo>
                    <a:pt x="9067" y="110312"/>
                  </a:lnTo>
                  <a:lnTo>
                    <a:pt x="46037" y="129476"/>
                  </a:lnTo>
                  <a:lnTo>
                    <a:pt x="47370" y="131699"/>
                  </a:lnTo>
                  <a:lnTo>
                    <a:pt x="47269" y="136525"/>
                  </a:lnTo>
                  <a:lnTo>
                    <a:pt x="45859" y="138709"/>
                  </a:lnTo>
                  <a:lnTo>
                    <a:pt x="9067" y="156032"/>
                  </a:lnTo>
                  <a:lnTo>
                    <a:pt x="46037" y="175196"/>
                  </a:lnTo>
                  <a:lnTo>
                    <a:pt x="47370" y="177431"/>
                  </a:lnTo>
                  <a:lnTo>
                    <a:pt x="47269" y="182245"/>
                  </a:lnTo>
                  <a:lnTo>
                    <a:pt x="45859" y="184429"/>
                  </a:lnTo>
                  <a:lnTo>
                    <a:pt x="9067" y="201764"/>
                  </a:lnTo>
                  <a:lnTo>
                    <a:pt x="46037" y="220929"/>
                  </a:lnTo>
                  <a:lnTo>
                    <a:pt x="47370" y="223151"/>
                  </a:lnTo>
                  <a:lnTo>
                    <a:pt x="47269" y="227977"/>
                  </a:lnTo>
                  <a:lnTo>
                    <a:pt x="45859" y="230162"/>
                  </a:lnTo>
                  <a:lnTo>
                    <a:pt x="1104" y="251231"/>
                  </a:lnTo>
                  <a:lnTo>
                    <a:pt x="1104" y="311518"/>
                  </a:lnTo>
                  <a:lnTo>
                    <a:pt x="123261" y="311518"/>
                  </a:lnTo>
                  <a:lnTo>
                    <a:pt x="123261" y="0"/>
                  </a:lnTo>
                  <a:close/>
                </a:path>
              </a:pathLst>
            </a:custGeom>
            <a:solidFill>
              <a:srgbClr val="1A365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76250" y="1458912"/>
              <a:ext cx="402167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409" y="0"/>
                  </a:lnTo>
                </a:path>
              </a:pathLst>
            </a:custGeom>
            <a:ln w="3810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012" y="1061507"/>
              <a:ext cx="0" cy="395817"/>
            </a:xfrm>
            <a:custGeom>
              <a:avLst/>
              <a:gdLst/>
              <a:ahLst/>
              <a:cxnLst/>
              <a:rect l="l" t="t" r="r" b="b"/>
              <a:pathLst>
                <a:path h="474980">
                  <a:moveTo>
                    <a:pt x="0" y="0"/>
                  </a:moveTo>
                  <a:lnTo>
                    <a:pt x="0" y="474979"/>
                  </a:lnTo>
                </a:path>
              </a:pathLst>
            </a:custGeom>
            <a:ln w="4229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76250" y="1059920"/>
              <a:ext cx="402167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409" y="0"/>
                  </a:lnTo>
                </a:path>
              </a:pathLst>
            </a:custGeom>
            <a:ln w="3809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76495" y="1062016"/>
              <a:ext cx="0" cy="395288"/>
            </a:xfrm>
            <a:custGeom>
              <a:avLst/>
              <a:gdLst/>
              <a:ahLst/>
              <a:cxnLst/>
              <a:rect l="l" t="t" r="r" b="b"/>
              <a:pathLst>
                <a:path h="474344">
                  <a:moveTo>
                    <a:pt x="0" y="0"/>
                  </a:moveTo>
                  <a:lnTo>
                    <a:pt x="0" y="473951"/>
                  </a:lnTo>
                </a:path>
              </a:pathLst>
            </a:custGeom>
            <a:ln w="4229">
              <a:solidFill>
                <a:srgbClr val="1A3653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52" name="object 10"/>
          <p:cNvSpPr txBox="1"/>
          <p:nvPr/>
        </p:nvSpPr>
        <p:spPr>
          <a:xfrm>
            <a:off x="645956" y="1511660"/>
            <a:ext cx="5041899" cy="3246380"/>
          </a:xfrm>
          <a:prstGeom prst="rect">
            <a:avLst/>
          </a:prstGeom>
        </p:spPr>
        <p:txBody>
          <a:bodyPr vert="horz" wrap="square" lIns="0" tIns="5821" rIns="0" bIns="0" rtlCol="0" anchor="t">
            <a:spAutoFit/>
          </a:bodyPr>
          <a:lstStyle/>
          <a:p>
            <a:pPr marL="10160" marR="447040">
              <a:lnSpc>
                <a:spcPct val="101899"/>
              </a:lnSpc>
              <a:spcBef>
                <a:spcPts val="46"/>
              </a:spcBef>
            </a:pPr>
            <a:r>
              <a:rPr sz="2800" b="1" spc="-17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St. </a:t>
            </a:r>
            <a:r>
              <a:rPr sz="2800" b="1" spc="-83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George: </a:t>
            </a:r>
            <a:r>
              <a:rPr lang="en-CA" sz="2800" b="1" spc="-83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Central Plant </a:t>
            </a:r>
            <a:r>
              <a:rPr sz="2800" b="1" spc="-75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Waste </a:t>
            </a:r>
            <a:r>
              <a:rPr sz="2800" b="1" spc="-50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Heat </a:t>
            </a:r>
            <a:r>
              <a:rPr sz="2800" b="1" spc="-83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Recovery</a:t>
            </a:r>
            <a:r>
              <a:rPr lang="en-US" sz="2800" b="1" spc="-83" dirty="0">
                <a:solidFill>
                  <a:srgbClr val="1B3653"/>
                </a:solidFill>
                <a:latin typeface="Tahoma"/>
                <a:ea typeface="Tahoma"/>
                <a:cs typeface="Tahoma"/>
              </a:rPr>
              <a:t> </a:t>
            </a: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3845" marR="3810" indent="-274320">
              <a:lnSpc>
                <a:spcPct val="113599"/>
              </a:lnSpc>
              <a:spcBef>
                <a:spcPts val="1025"/>
              </a:spcBef>
              <a:buFont typeface="Arial" panose="020B0604020202020204" pitchFamily="34" charset="0"/>
              <a:buChar char="•"/>
            </a:pPr>
            <a:r>
              <a:rPr lang="en-US" sz="2400" spc="-12" dirty="0">
                <a:solidFill>
                  <a:srgbClr val="1B3653"/>
                </a:solidFill>
                <a:latin typeface="Tahoma"/>
                <a:cs typeface="Tahoma"/>
              </a:rPr>
              <a:t>Increasing the Central </a:t>
            </a:r>
            <a:r>
              <a:rPr lang="en-US" sz="2400" dirty="0">
                <a:solidFill>
                  <a:srgbClr val="1B3653"/>
                </a:solidFill>
                <a:latin typeface="Tahoma"/>
                <a:cs typeface="Tahoma"/>
              </a:rPr>
              <a:t>Plant's capacity to collect excess </a:t>
            </a:r>
            <a:r>
              <a:rPr lang="en-US" sz="2400" spc="-21" dirty="0">
                <a:solidFill>
                  <a:srgbClr val="1B3653"/>
                </a:solidFill>
                <a:latin typeface="Tahoma"/>
                <a:cs typeface="Tahoma"/>
              </a:rPr>
              <a:t>heat in the stack </a:t>
            </a:r>
            <a:r>
              <a:rPr lang="en-US" sz="2400" dirty="0">
                <a:solidFill>
                  <a:srgbClr val="1B3653"/>
                </a:solidFill>
                <a:latin typeface="Tahoma"/>
                <a:cs typeface="Tahoma"/>
              </a:rPr>
              <a:t>for further use</a:t>
            </a:r>
            <a:r>
              <a:rPr lang="en-US" sz="2400" spc="-4" dirty="0">
                <a:solidFill>
                  <a:srgbClr val="1B3653"/>
                </a:solidFill>
                <a:latin typeface="Tahoma"/>
                <a:cs typeface="Tahoma"/>
              </a:rPr>
              <a:t> </a:t>
            </a:r>
            <a:endParaRPr lang="en-US" sz="2400" spc="-4" dirty="0">
              <a:solidFill>
                <a:srgbClr val="1B3653"/>
              </a:solidFill>
              <a:latin typeface="Tahoma"/>
              <a:ea typeface="Tahoma"/>
              <a:cs typeface="Tahoma"/>
            </a:endParaRPr>
          </a:p>
          <a:p>
            <a:pPr marL="283845" marR="3810" indent="-274320">
              <a:lnSpc>
                <a:spcPct val="113599"/>
              </a:lnSpc>
              <a:spcBef>
                <a:spcPts val="1025"/>
              </a:spcBef>
              <a:buFont typeface="Arial" panose="020B0604020202020204" pitchFamily="34" charset="0"/>
              <a:buChar char="•"/>
            </a:pPr>
            <a:r>
              <a:rPr sz="2400" spc="-4" dirty="0">
                <a:solidFill>
                  <a:srgbClr val="1B3653"/>
                </a:solidFill>
                <a:latin typeface="Tahoma"/>
                <a:cs typeface="Tahoma"/>
              </a:rPr>
              <a:t>This captured</a:t>
            </a:r>
            <a:r>
              <a:rPr sz="2400" spc="-33" dirty="0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z="2400" spc="-29" dirty="0">
                <a:solidFill>
                  <a:srgbClr val="1B3653"/>
                </a:solidFill>
                <a:latin typeface="Tahoma"/>
                <a:cs typeface="Tahoma"/>
              </a:rPr>
              <a:t>waste</a:t>
            </a:r>
            <a:r>
              <a:rPr lang="en-CA" sz="2400" dirty="0">
                <a:latin typeface="Tahoma"/>
                <a:cs typeface="Tahoma"/>
              </a:rPr>
              <a:t> </a:t>
            </a:r>
            <a:r>
              <a:rPr sz="2400" spc="-21" dirty="0">
                <a:solidFill>
                  <a:srgbClr val="1B3653"/>
                </a:solidFill>
                <a:latin typeface="Tahoma"/>
                <a:cs typeface="Tahoma"/>
              </a:rPr>
              <a:t>heat </a:t>
            </a:r>
            <a:r>
              <a:rPr sz="2400" dirty="0">
                <a:solidFill>
                  <a:srgbClr val="1B3653"/>
                </a:solidFill>
                <a:latin typeface="Tahoma"/>
                <a:cs typeface="Tahoma"/>
              </a:rPr>
              <a:t>is </a:t>
            </a:r>
            <a:r>
              <a:rPr sz="2400" spc="-4" dirty="0">
                <a:solidFill>
                  <a:srgbClr val="1B3653"/>
                </a:solidFill>
                <a:latin typeface="Tahoma"/>
                <a:cs typeface="Tahoma"/>
              </a:rPr>
              <a:t>considered </a:t>
            </a:r>
            <a:r>
              <a:rPr sz="2400" spc="-17" dirty="0">
                <a:solidFill>
                  <a:srgbClr val="1B3653"/>
                </a:solidFill>
                <a:latin typeface="Tahoma"/>
                <a:cs typeface="Tahoma"/>
              </a:rPr>
              <a:t>zero </a:t>
            </a:r>
            <a:r>
              <a:rPr sz="2400" spc="-8" dirty="0">
                <a:solidFill>
                  <a:srgbClr val="1B3653"/>
                </a:solidFill>
                <a:latin typeface="Tahoma"/>
                <a:cs typeface="Tahoma"/>
              </a:rPr>
              <a:t>incremental </a:t>
            </a:r>
            <a:r>
              <a:rPr sz="2400" spc="-4" dirty="0">
                <a:solidFill>
                  <a:srgbClr val="1B3653"/>
                </a:solidFill>
                <a:latin typeface="Tahoma"/>
                <a:cs typeface="Tahoma"/>
              </a:rPr>
              <a:t>carbon</a:t>
            </a:r>
            <a:endParaRPr lang="en-US" sz="2400" dirty="0">
              <a:latin typeface="Tahoma"/>
              <a:ea typeface="Tahoma"/>
              <a:cs typeface="Tahoma"/>
            </a:endParaRPr>
          </a:p>
        </p:txBody>
      </p:sp>
      <p:sp>
        <p:nvSpPr>
          <p:cNvPr id="80" name="object 38"/>
          <p:cNvSpPr txBox="1"/>
          <p:nvPr/>
        </p:nvSpPr>
        <p:spPr>
          <a:xfrm>
            <a:off x="633876" y="5491786"/>
            <a:ext cx="5619750" cy="2851016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11112" marR="4233">
              <a:lnSpc>
                <a:spcPct val="101899"/>
              </a:lnSpc>
              <a:spcBef>
                <a:spcPts val="46"/>
              </a:spcBef>
            </a:pPr>
            <a:r>
              <a:rPr sz="2800" b="1" spc="4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UTSC: </a:t>
            </a:r>
            <a:r>
              <a:rPr lang="en-CA" sz="2800" b="1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 </a:t>
            </a:r>
            <a:r>
              <a:rPr lang="en-CA" sz="2800" b="1"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 </a:t>
            </a:r>
            <a:r>
              <a:rPr lang="en-CA" sz="2800" b="1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en-CA" sz="2800" b="1" spc="-1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800" b="1" spc="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</a:t>
            </a:r>
            <a:r>
              <a:rPr sz="2800" b="1" spc="-33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Steam </a:t>
            </a:r>
            <a:r>
              <a:rPr sz="2800" b="1" spc="-100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800"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r>
              <a:rPr sz="2800" b="1" spc="-10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  <a:r>
              <a:rPr lang="en-CA" sz="2800" b="1" spc="-108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b="1" spc="-71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Conversion</a:t>
            </a: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3483" marR="103713" indent="-342900">
              <a:lnSpc>
                <a:spcPct val="113599"/>
              </a:lnSpc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n-CA" sz="2400" spc="-8">
                <a:solidFill>
                  <a:srgbClr val="1B3653"/>
                </a:solidFill>
                <a:latin typeface="Tahoma"/>
                <a:cs typeface="Tahoma"/>
              </a:rPr>
              <a:t>Converting</a:t>
            </a:r>
            <a:r>
              <a:rPr sz="2400" spc="-17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sz="2400" spc="4">
                <a:solidFill>
                  <a:srgbClr val="1B3653"/>
                </a:solidFill>
                <a:latin typeface="Tahoma"/>
                <a:cs typeface="Tahoma"/>
              </a:rPr>
              <a:t>campus </a:t>
            </a:r>
            <a:r>
              <a:rPr sz="2400" spc="-4">
                <a:solidFill>
                  <a:srgbClr val="1B3653"/>
                </a:solidFill>
                <a:latin typeface="Tahoma"/>
                <a:cs typeface="Tahoma"/>
              </a:rPr>
              <a:t>building </a:t>
            </a:r>
            <a:r>
              <a:rPr sz="2400" spc="-17">
                <a:solidFill>
                  <a:srgbClr val="1B3653"/>
                </a:solidFill>
                <a:latin typeface="Tahoma"/>
                <a:cs typeface="Tahoma"/>
              </a:rPr>
              <a:t>heating systems </a:t>
            </a:r>
            <a:r>
              <a:rPr sz="2400" spc="-21">
                <a:solidFill>
                  <a:srgbClr val="1B3653"/>
                </a:solidFill>
                <a:latin typeface="Tahoma"/>
                <a:cs typeface="Tahoma"/>
              </a:rPr>
              <a:t>from </a:t>
            </a:r>
            <a:r>
              <a:rPr sz="2400" spc="-17">
                <a:solidFill>
                  <a:srgbClr val="1B3653"/>
                </a:solidFill>
                <a:latin typeface="Tahoma"/>
                <a:cs typeface="Tahoma"/>
              </a:rPr>
              <a:t>steam </a:t>
            </a:r>
            <a:r>
              <a:rPr sz="2400" spc="-42">
                <a:solidFill>
                  <a:srgbClr val="1B3653"/>
                </a:solidFill>
                <a:latin typeface="Tahoma"/>
                <a:cs typeface="Tahoma"/>
              </a:rPr>
              <a:t>to </a:t>
            </a:r>
            <a:r>
              <a:rPr sz="2400" spc="-29">
                <a:solidFill>
                  <a:srgbClr val="1B3653"/>
                </a:solidFill>
                <a:latin typeface="Tahoma"/>
                <a:cs typeface="Tahoma"/>
              </a:rPr>
              <a:t>hot </a:t>
            </a:r>
            <a:r>
              <a:rPr sz="2400" spc="-42">
                <a:solidFill>
                  <a:srgbClr val="1B3653"/>
                </a:solidFill>
                <a:latin typeface="Tahoma"/>
                <a:cs typeface="Tahoma"/>
              </a:rPr>
              <a:t>water </a:t>
            </a:r>
            <a:endParaRPr lang="en-CA" sz="2400" spc="-42">
              <a:solidFill>
                <a:srgbClr val="1B3653"/>
              </a:solidFill>
              <a:latin typeface="Tahoma"/>
              <a:cs typeface="Tahoma"/>
            </a:endParaRPr>
          </a:p>
          <a:p>
            <a:pPr marL="353483" marR="103713" indent="-342900">
              <a:lnSpc>
                <a:spcPct val="113599"/>
              </a:lnSpc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n-US" sz="2400" spc="-4">
                <a:solidFill>
                  <a:srgbClr val="1B3653"/>
                </a:solidFill>
                <a:latin typeface="Tahoma"/>
                <a:cs typeface="Tahoma"/>
              </a:rPr>
              <a:t>Benefits: I</a:t>
            </a:r>
            <a:r>
              <a:rPr lang="en-US" sz="2400" spc="-12">
                <a:solidFill>
                  <a:srgbClr val="1B3653"/>
                </a:solidFill>
                <a:latin typeface="Tahoma"/>
                <a:cs typeface="Tahoma"/>
              </a:rPr>
              <a:t>mproved </a:t>
            </a:r>
            <a:r>
              <a:rPr lang="en-US" sz="2400" spc="-17">
                <a:solidFill>
                  <a:srgbClr val="1B3653"/>
                </a:solidFill>
                <a:latin typeface="Tahoma"/>
                <a:cs typeface="Tahoma"/>
              </a:rPr>
              <a:t>delivery,</a:t>
            </a:r>
            <a:r>
              <a:rPr lang="en-US" sz="2400" spc="-4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US" sz="2400" spc="-12">
                <a:solidFill>
                  <a:srgbClr val="1B3653"/>
                </a:solidFill>
                <a:latin typeface="Tahoma"/>
                <a:cs typeface="Tahoma"/>
              </a:rPr>
              <a:t>controls, </a:t>
            </a:r>
            <a:r>
              <a:rPr lang="en-US" sz="2400" spc="-17">
                <a:solidFill>
                  <a:srgbClr val="1B3653"/>
                </a:solidFill>
                <a:latin typeface="Tahoma"/>
                <a:cs typeface="Tahoma"/>
              </a:rPr>
              <a:t>comfort, </a:t>
            </a:r>
            <a:r>
              <a:rPr lang="en-US" sz="2400" spc="-4">
                <a:solidFill>
                  <a:srgbClr val="1B3653"/>
                </a:solidFill>
                <a:latin typeface="Tahoma"/>
                <a:cs typeface="Tahoma"/>
              </a:rPr>
              <a:t>and reduced</a:t>
            </a:r>
            <a:r>
              <a:rPr lang="en-US" sz="2400" spc="-29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US" sz="2400" spc="17">
                <a:solidFill>
                  <a:srgbClr val="1B3653"/>
                </a:solidFill>
                <a:latin typeface="Tahoma"/>
                <a:cs typeface="Tahoma"/>
              </a:rPr>
              <a:t>GHG</a:t>
            </a:r>
            <a:r>
              <a:rPr lang="en-US" sz="2400" spc="-17">
                <a:solidFill>
                  <a:srgbClr val="1B3653"/>
                </a:solidFill>
                <a:latin typeface="Tahoma"/>
                <a:cs typeface="Tahoma"/>
              </a:rPr>
              <a:t> </a:t>
            </a:r>
            <a:r>
              <a:rPr lang="en-US" sz="2400" spc="-4">
                <a:solidFill>
                  <a:srgbClr val="1B3653"/>
                </a:solidFill>
                <a:latin typeface="Tahoma"/>
                <a:cs typeface="Tahoma"/>
              </a:rPr>
              <a:t>emissions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88288" y="6330634"/>
            <a:ext cx="5616624" cy="1985782"/>
            <a:chOff x="6588288" y="6159701"/>
            <a:chExt cx="5616624" cy="1985782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7D547FFF-FDBC-4496-99A1-8B31D0C48028}"/>
                </a:ext>
              </a:extLst>
            </p:cNvPr>
            <p:cNvSpPr/>
            <p:nvPr/>
          </p:nvSpPr>
          <p:spPr>
            <a:xfrm>
              <a:off x="6588288" y="6159701"/>
              <a:ext cx="5616624" cy="1985782"/>
            </a:xfrm>
            <a:custGeom>
              <a:avLst/>
              <a:gdLst/>
              <a:ahLst/>
              <a:cxnLst/>
              <a:rect l="l" t="t" r="r" b="b"/>
              <a:pathLst>
                <a:path w="6172200" h="1828800">
                  <a:moveTo>
                    <a:pt x="0" y="1828800"/>
                  </a:moveTo>
                  <a:lnTo>
                    <a:pt x="6172200" y="1828800"/>
                  </a:lnTo>
                  <a:lnTo>
                    <a:pt x="6172200" y="0"/>
                  </a:lnTo>
                  <a:lnTo>
                    <a:pt x="0" y="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FFCB0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A5D0D579-A9A1-4401-83E0-5A60E492E767}"/>
                </a:ext>
              </a:extLst>
            </p:cNvPr>
            <p:cNvSpPr txBox="1"/>
            <p:nvPr/>
          </p:nvSpPr>
          <p:spPr>
            <a:xfrm>
              <a:off x="10166995" y="7182929"/>
              <a:ext cx="1317911" cy="564684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>
                <a:spcBef>
                  <a:spcPts val="83"/>
                </a:spcBef>
              </a:pPr>
              <a:r>
                <a:rPr sz="3600" b="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2,260</a:t>
              </a:r>
              <a:endPara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ECCF9627-8146-4619-8AB1-63C0FB375C38}"/>
                </a:ext>
              </a:extLst>
            </p:cNvPr>
            <p:cNvSpPr txBox="1"/>
            <p:nvPr/>
          </p:nvSpPr>
          <p:spPr>
            <a:xfrm>
              <a:off x="9432604" y="7749786"/>
              <a:ext cx="2052303" cy="287685"/>
            </a:xfrm>
            <a:prstGeom prst="rect">
              <a:avLst/>
            </a:prstGeom>
          </p:spPr>
          <p:txBody>
            <a:bodyPr vert="horz" wrap="square" lIns="0" tIns="10583" rIns="0" bIns="0" rtlCol="0">
              <a:spAutoFit/>
            </a:bodyPr>
            <a:lstStyle/>
            <a:p>
              <a:pPr>
                <a:spcBef>
                  <a:spcPts val="83"/>
                </a:spcBef>
              </a:pPr>
              <a:r>
                <a:rPr b="1" spc="-58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Tonnes </a:t>
              </a:r>
              <a:r>
                <a:rPr b="1" spc="-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</a:t>
              </a:r>
              <a:r>
                <a:rPr b="1" spc="-68" baseline="-317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b="1" spc="-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b="1" spc="29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b="1" spc="-75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year</a:t>
              </a: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CA8B9560-27D8-4EB2-8E5D-75951BD56F7D}"/>
                </a:ext>
              </a:extLst>
            </p:cNvPr>
            <p:cNvSpPr txBox="1"/>
            <p:nvPr/>
          </p:nvSpPr>
          <p:spPr>
            <a:xfrm>
              <a:off x="7824192" y="6395269"/>
              <a:ext cx="4135417" cy="570904"/>
            </a:xfrm>
            <a:prstGeom prst="rect">
              <a:avLst/>
            </a:prstGeom>
          </p:spPr>
          <p:txBody>
            <a:bodyPr vert="horz" wrap="square" lIns="0" tIns="5821" rIns="0" bIns="0" rtlCol="0">
              <a:spAutoFit/>
            </a:bodyPr>
            <a:lstStyle/>
            <a:p>
              <a:pPr marR="4233">
                <a:lnSpc>
                  <a:spcPct val="101899"/>
                </a:lnSpc>
                <a:spcBef>
                  <a:spcPts val="46"/>
                </a:spcBef>
              </a:pPr>
              <a:r>
                <a:rPr b="1" spc="-95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</a:t>
              </a:r>
              <a:r>
                <a:rPr b="1" spc="-100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Target </a:t>
              </a:r>
              <a:r>
                <a:rPr b="1" spc="12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GHG </a:t>
              </a:r>
              <a:r>
                <a:rPr b="1" spc="-46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Reduction </a:t>
              </a:r>
              <a:r>
                <a:rPr b="1" spc="-87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 </a:t>
              </a:r>
              <a:r>
                <a:rPr b="1" spc="-54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Distribution </a:t>
              </a:r>
              <a:r>
                <a:rPr b="1" spc="-67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Improvements</a:t>
              </a:r>
              <a:r>
                <a:rPr b="1" spc="-17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b="1" spc="21">
                  <a:solidFill>
                    <a:srgbClr val="1B365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</a:t>
              </a: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541"/>
          <a:stretch/>
        </p:blipFill>
        <p:spPr>
          <a:xfrm>
            <a:off x="6586991" y="2634117"/>
            <a:ext cx="5605009" cy="3692992"/>
          </a:xfrm>
          <a:prstGeom prst="rect">
            <a:avLst/>
          </a:prstGeom>
        </p:spPr>
      </p:pic>
      <p:sp>
        <p:nvSpPr>
          <p:cNvPr id="27" name="object 6"/>
          <p:cNvSpPr txBox="1"/>
          <p:nvPr/>
        </p:nvSpPr>
        <p:spPr>
          <a:xfrm>
            <a:off x="7561179" y="1511660"/>
            <a:ext cx="4230424" cy="1010512"/>
          </a:xfrm>
          <a:prstGeom prst="rect">
            <a:avLst/>
          </a:prstGeom>
        </p:spPr>
        <p:txBody>
          <a:bodyPr vert="horz" wrap="square" lIns="0" tIns="5821" rIns="0" bIns="0" rtlCol="0">
            <a:spAutoFit/>
          </a:bodyPr>
          <a:lstStyle/>
          <a:p>
            <a:pPr marL="10583" marR="4233">
              <a:lnSpc>
                <a:spcPct val="101899"/>
              </a:lnSpc>
              <a:spcBef>
                <a:spcPts val="46"/>
              </a:spcBef>
            </a:pPr>
            <a:r>
              <a:rPr sz="3200"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District </a:t>
            </a:r>
            <a:r>
              <a:rPr sz="3200" b="1" spc="-6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 </a:t>
            </a:r>
            <a:r>
              <a:rPr sz="3200" b="1" spc="-37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sz="3200" b="1" spc="-29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46">
                <a:solidFill>
                  <a:srgbClr val="1B36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Efficiencies</a:t>
            </a:r>
            <a:endParaRPr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574619" y="1588800"/>
            <a:ext cx="822960" cy="822960"/>
            <a:chOff x="7889737" y="6426580"/>
            <a:chExt cx="500113" cy="504045"/>
          </a:xfrm>
        </p:grpSpPr>
        <p:sp>
          <p:nvSpPr>
            <p:cNvPr id="29" name="object 26"/>
            <p:cNvSpPr/>
            <p:nvPr/>
          </p:nvSpPr>
          <p:spPr>
            <a:xfrm>
              <a:off x="7890712" y="6434391"/>
              <a:ext cx="497840" cy="495934"/>
            </a:xfrm>
            <a:custGeom>
              <a:avLst/>
              <a:gdLst/>
              <a:ahLst/>
              <a:cxnLst/>
              <a:rect l="l" t="t" r="r" b="b"/>
              <a:pathLst>
                <a:path w="497840" h="495934">
                  <a:moveTo>
                    <a:pt x="497789" y="495808"/>
                  </a:moveTo>
                  <a:lnTo>
                    <a:pt x="0" y="495808"/>
                  </a:lnTo>
                  <a:lnTo>
                    <a:pt x="0" y="0"/>
                  </a:lnTo>
                  <a:lnTo>
                    <a:pt x="497789" y="0"/>
                  </a:lnTo>
                  <a:lnTo>
                    <a:pt x="497789" y="495808"/>
                  </a:lnTo>
                  <a:close/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" name="object 27"/>
            <p:cNvSpPr/>
            <p:nvPr/>
          </p:nvSpPr>
          <p:spPr>
            <a:xfrm>
              <a:off x="8168268" y="6510150"/>
              <a:ext cx="219710" cy="109220"/>
            </a:xfrm>
            <a:custGeom>
              <a:avLst/>
              <a:gdLst/>
              <a:ahLst/>
              <a:cxnLst/>
              <a:rect l="l" t="t" r="r" b="b"/>
              <a:pathLst>
                <a:path w="219709" h="109220">
                  <a:moveTo>
                    <a:pt x="0" y="109054"/>
                  </a:moveTo>
                  <a:lnTo>
                    <a:pt x="0" y="0"/>
                  </a:lnTo>
                  <a:lnTo>
                    <a:pt x="219616" y="0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" name="object 28"/>
            <p:cNvSpPr/>
            <p:nvPr/>
          </p:nvSpPr>
          <p:spPr>
            <a:xfrm>
              <a:off x="8026472" y="6430720"/>
              <a:ext cx="361950" cy="166370"/>
            </a:xfrm>
            <a:custGeom>
              <a:avLst/>
              <a:gdLst/>
              <a:ahLst/>
              <a:cxnLst/>
              <a:rect l="l" t="t" r="r" b="b"/>
              <a:pathLst>
                <a:path w="361950" h="166370">
                  <a:moveTo>
                    <a:pt x="361435" y="57040"/>
                  </a:moveTo>
                  <a:lnTo>
                    <a:pt x="119405" y="57040"/>
                  </a:lnTo>
                  <a:lnTo>
                    <a:pt x="119405" y="166095"/>
                  </a:lnTo>
                  <a:lnTo>
                    <a:pt x="0" y="166095"/>
                  </a:lnTo>
                  <a:lnTo>
                    <a:pt x="0" y="54309"/>
                  </a:lnTo>
                  <a:lnTo>
                    <a:pt x="16871" y="47465"/>
                  </a:lnTo>
                  <a:lnTo>
                    <a:pt x="30337" y="35634"/>
                  </a:lnTo>
                  <a:lnTo>
                    <a:pt x="39254" y="19955"/>
                  </a:lnTo>
                  <a:lnTo>
                    <a:pt x="42481" y="1566"/>
                  </a:lnTo>
                  <a:lnTo>
                    <a:pt x="42164" y="0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" name="object 29"/>
            <p:cNvSpPr/>
            <p:nvPr/>
          </p:nvSpPr>
          <p:spPr>
            <a:xfrm>
              <a:off x="7889737" y="6426580"/>
              <a:ext cx="118352" cy="1109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" name="object 30"/>
            <p:cNvSpPr/>
            <p:nvPr/>
          </p:nvSpPr>
          <p:spPr>
            <a:xfrm>
              <a:off x="7893555" y="6555959"/>
              <a:ext cx="111125" cy="372745"/>
            </a:xfrm>
            <a:custGeom>
              <a:avLst/>
              <a:gdLst/>
              <a:ahLst/>
              <a:cxnLst/>
              <a:rect l="l" t="t" r="r" b="b"/>
              <a:pathLst>
                <a:path w="111125" h="372745">
                  <a:moveTo>
                    <a:pt x="0" y="0"/>
                  </a:moveTo>
                  <a:lnTo>
                    <a:pt x="110526" y="0"/>
                  </a:lnTo>
                  <a:lnTo>
                    <a:pt x="110526" y="90487"/>
                  </a:lnTo>
                  <a:lnTo>
                    <a:pt x="88953" y="100415"/>
                  </a:lnTo>
                  <a:lnTo>
                    <a:pt x="71841" y="116438"/>
                  </a:lnTo>
                  <a:lnTo>
                    <a:pt x="60565" y="137202"/>
                  </a:lnTo>
                  <a:lnTo>
                    <a:pt x="56501" y="161353"/>
                  </a:lnTo>
                  <a:lnTo>
                    <a:pt x="60538" y="185428"/>
                  </a:lnTo>
                  <a:lnTo>
                    <a:pt x="71744" y="206144"/>
                  </a:lnTo>
                  <a:lnTo>
                    <a:pt x="88755" y="222162"/>
                  </a:lnTo>
                  <a:lnTo>
                    <a:pt x="110209" y="232143"/>
                  </a:lnTo>
                  <a:lnTo>
                    <a:pt x="110209" y="243611"/>
                  </a:lnTo>
                  <a:lnTo>
                    <a:pt x="20382" y="243611"/>
                  </a:lnTo>
                  <a:lnTo>
                    <a:pt x="20382" y="372220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" name="object 31"/>
            <p:cNvSpPr/>
            <p:nvPr/>
          </p:nvSpPr>
          <p:spPr>
            <a:xfrm>
              <a:off x="7936314" y="6742027"/>
              <a:ext cx="451484" cy="186690"/>
            </a:xfrm>
            <a:custGeom>
              <a:avLst/>
              <a:gdLst/>
              <a:ahLst/>
              <a:cxnLst/>
              <a:rect l="l" t="t" r="r" b="b"/>
              <a:pathLst>
                <a:path w="451484" h="186690">
                  <a:moveTo>
                    <a:pt x="0" y="186152"/>
                  </a:moveTo>
                  <a:lnTo>
                    <a:pt x="0" y="79933"/>
                  </a:lnTo>
                  <a:lnTo>
                    <a:pt x="67449" y="79933"/>
                  </a:lnTo>
                  <a:lnTo>
                    <a:pt x="67449" y="136918"/>
                  </a:lnTo>
                  <a:lnTo>
                    <a:pt x="193865" y="136918"/>
                  </a:lnTo>
                  <a:lnTo>
                    <a:pt x="200550" y="154118"/>
                  </a:lnTo>
                  <a:lnTo>
                    <a:pt x="212388" y="167873"/>
                  </a:lnTo>
                  <a:lnTo>
                    <a:pt x="228198" y="176996"/>
                  </a:lnTo>
                  <a:lnTo>
                    <a:pt x="246799" y="180301"/>
                  </a:lnTo>
                  <a:lnTo>
                    <a:pt x="267800" y="176050"/>
                  </a:lnTo>
                  <a:lnTo>
                    <a:pt x="284967" y="164463"/>
                  </a:lnTo>
                  <a:lnTo>
                    <a:pt x="296549" y="147292"/>
                  </a:lnTo>
                  <a:lnTo>
                    <a:pt x="300799" y="126288"/>
                  </a:lnTo>
                  <a:lnTo>
                    <a:pt x="296549" y="105292"/>
                  </a:lnTo>
                  <a:lnTo>
                    <a:pt x="284967" y="88125"/>
                  </a:lnTo>
                  <a:lnTo>
                    <a:pt x="267800" y="76539"/>
                  </a:lnTo>
                  <a:lnTo>
                    <a:pt x="246799" y="72288"/>
                  </a:lnTo>
                  <a:lnTo>
                    <a:pt x="228472" y="75495"/>
                  </a:lnTo>
                  <a:lnTo>
                    <a:pt x="212834" y="84361"/>
                  </a:lnTo>
                  <a:lnTo>
                    <a:pt x="201009" y="97754"/>
                  </a:lnTo>
                  <a:lnTo>
                    <a:pt x="194119" y="114541"/>
                  </a:lnTo>
                  <a:lnTo>
                    <a:pt x="89839" y="114541"/>
                  </a:lnTo>
                  <a:lnTo>
                    <a:pt x="89839" y="48742"/>
                  </a:lnTo>
                  <a:lnTo>
                    <a:pt x="111886" y="44577"/>
                  </a:lnTo>
                  <a:lnTo>
                    <a:pt x="131054" y="34363"/>
                  </a:lnTo>
                  <a:lnTo>
                    <a:pt x="146293" y="19153"/>
                  </a:lnTo>
                  <a:lnTo>
                    <a:pt x="156552" y="0"/>
                  </a:lnTo>
                  <a:lnTo>
                    <a:pt x="304977" y="0"/>
                  </a:lnTo>
                  <a:lnTo>
                    <a:pt x="304977" y="84086"/>
                  </a:lnTo>
                  <a:lnTo>
                    <a:pt x="451229" y="84086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" name="object 32"/>
            <p:cNvSpPr/>
            <p:nvPr/>
          </p:nvSpPr>
          <p:spPr>
            <a:xfrm>
              <a:off x="8026472" y="6553914"/>
              <a:ext cx="361315" cy="250190"/>
            </a:xfrm>
            <a:custGeom>
              <a:avLst/>
              <a:gdLst/>
              <a:ahLst/>
              <a:cxnLst/>
              <a:rect l="l" t="t" r="r" b="b"/>
              <a:pathLst>
                <a:path w="361315" h="250190">
                  <a:moveTo>
                    <a:pt x="361096" y="249809"/>
                  </a:moveTo>
                  <a:lnTo>
                    <a:pt x="237210" y="249809"/>
                  </a:lnTo>
                  <a:lnTo>
                    <a:pt x="237210" y="188112"/>
                  </a:lnTo>
                  <a:lnTo>
                    <a:pt x="276110" y="188112"/>
                  </a:lnTo>
                  <a:lnTo>
                    <a:pt x="276491" y="106083"/>
                  </a:lnTo>
                  <a:lnTo>
                    <a:pt x="292419" y="98829"/>
                  </a:lnTo>
                  <a:lnTo>
                    <a:pt x="305073" y="87058"/>
                  </a:lnTo>
                  <a:lnTo>
                    <a:pt x="313421" y="71782"/>
                  </a:lnTo>
                  <a:lnTo>
                    <a:pt x="316433" y="54013"/>
                  </a:lnTo>
                  <a:lnTo>
                    <a:pt x="312181" y="33009"/>
                  </a:lnTo>
                  <a:lnTo>
                    <a:pt x="300594" y="15838"/>
                  </a:lnTo>
                  <a:lnTo>
                    <a:pt x="283423" y="4251"/>
                  </a:lnTo>
                  <a:lnTo>
                    <a:pt x="262420" y="0"/>
                  </a:lnTo>
                  <a:lnTo>
                    <a:pt x="241423" y="4251"/>
                  </a:lnTo>
                  <a:lnTo>
                    <a:pt x="224256" y="15838"/>
                  </a:lnTo>
                  <a:lnTo>
                    <a:pt x="212671" y="33009"/>
                  </a:lnTo>
                  <a:lnTo>
                    <a:pt x="208419" y="54013"/>
                  </a:lnTo>
                  <a:lnTo>
                    <a:pt x="211924" y="73137"/>
                  </a:lnTo>
                  <a:lnTo>
                    <a:pt x="221573" y="89249"/>
                  </a:lnTo>
                  <a:lnTo>
                    <a:pt x="236066" y="101065"/>
                  </a:lnTo>
                  <a:lnTo>
                    <a:pt x="254101" y="107302"/>
                  </a:lnTo>
                  <a:lnTo>
                    <a:pt x="253822" y="165722"/>
                  </a:lnTo>
                  <a:lnTo>
                    <a:pt x="70624" y="165722"/>
                  </a:lnTo>
                  <a:lnTo>
                    <a:pt x="70650" y="164947"/>
                  </a:lnTo>
                  <a:lnTo>
                    <a:pt x="70738" y="164185"/>
                  </a:lnTo>
                  <a:lnTo>
                    <a:pt x="70738" y="163398"/>
                  </a:lnTo>
                  <a:lnTo>
                    <a:pt x="65213" y="135397"/>
                  </a:lnTo>
                  <a:lnTo>
                    <a:pt x="50109" y="112366"/>
                  </a:lnTo>
                  <a:lnTo>
                    <a:pt x="27635" y="96493"/>
                  </a:lnTo>
                  <a:lnTo>
                    <a:pt x="0" y="89966"/>
                  </a:lnTo>
                  <a:lnTo>
                    <a:pt x="0" y="65290"/>
                  </a:lnTo>
                  <a:lnTo>
                    <a:pt x="141795" y="65290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" name="object 33"/>
            <p:cNvSpPr/>
            <p:nvPr/>
          </p:nvSpPr>
          <p:spPr>
            <a:xfrm>
              <a:off x="8151503" y="683670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31610" y="0"/>
                  </a:moveTo>
                  <a:lnTo>
                    <a:pt x="43907" y="2488"/>
                  </a:lnTo>
                  <a:lnTo>
                    <a:pt x="53960" y="9270"/>
                  </a:lnTo>
                  <a:lnTo>
                    <a:pt x="60744" y="19320"/>
                  </a:lnTo>
                  <a:lnTo>
                    <a:pt x="63233" y="31610"/>
                  </a:lnTo>
                  <a:lnTo>
                    <a:pt x="60744" y="43907"/>
                  </a:lnTo>
                  <a:lnTo>
                    <a:pt x="53960" y="53960"/>
                  </a:lnTo>
                  <a:lnTo>
                    <a:pt x="43907" y="60744"/>
                  </a:lnTo>
                  <a:lnTo>
                    <a:pt x="31610" y="63233"/>
                  </a:lnTo>
                  <a:lnTo>
                    <a:pt x="19320" y="60744"/>
                  </a:lnTo>
                  <a:lnTo>
                    <a:pt x="9271" y="53960"/>
                  </a:lnTo>
                  <a:lnTo>
                    <a:pt x="2488" y="43907"/>
                  </a:lnTo>
                  <a:lnTo>
                    <a:pt x="0" y="31610"/>
                  </a:lnTo>
                  <a:lnTo>
                    <a:pt x="2488" y="19320"/>
                  </a:lnTo>
                  <a:lnTo>
                    <a:pt x="9271" y="9270"/>
                  </a:lnTo>
                  <a:lnTo>
                    <a:pt x="19320" y="2488"/>
                  </a:lnTo>
                  <a:lnTo>
                    <a:pt x="31610" y="0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" name="object 34"/>
            <p:cNvSpPr/>
            <p:nvPr/>
          </p:nvSpPr>
          <p:spPr>
            <a:xfrm>
              <a:off x="8253275" y="6572298"/>
              <a:ext cx="71247" cy="712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" name="object 35"/>
            <p:cNvSpPr/>
            <p:nvPr/>
          </p:nvSpPr>
          <p:spPr>
            <a:xfrm>
              <a:off x="7983342" y="6430692"/>
              <a:ext cx="63500" cy="33655"/>
            </a:xfrm>
            <a:custGeom>
              <a:avLst/>
              <a:gdLst/>
              <a:ahLst/>
              <a:cxnLst/>
              <a:rect l="l" t="t" r="r" b="b"/>
              <a:pathLst>
                <a:path w="63500" h="33654">
                  <a:moveTo>
                    <a:pt x="62910" y="0"/>
                  </a:moveTo>
                  <a:lnTo>
                    <a:pt x="31610" y="33217"/>
                  </a:lnTo>
                  <a:lnTo>
                    <a:pt x="19320" y="30728"/>
                  </a:lnTo>
                  <a:lnTo>
                    <a:pt x="9271" y="23944"/>
                  </a:lnTo>
                  <a:lnTo>
                    <a:pt x="2488" y="13891"/>
                  </a:lnTo>
                  <a:lnTo>
                    <a:pt x="0" y="1594"/>
                  </a:lnTo>
                </a:path>
              </a:pathLst>
            </a:custGeom>
            <a:ln w="8013">
              <a:solidFill>
                <a:srgbClr val="193554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" name="object 36"/>
            <p:cNvSpPr/>
            <p:nvPr/>
          </p:nvSpPr>
          <p:spPr>
            <a:xfrm>
              <a:off x="7936318" y="6821956"/>
              <a:ext cx="244475" cy="106680"/>
            </a:xfrm>
            <a:custGeom>
              <a:avLst/>
              <a:gdLst/>
              <a:ahLst/>
              <a:cxnLst/>
              <a:rect l="l" t="t" r="r" b="b"/>
              <a:pathLst>
                <a:path w="244475" h="106679">
                  <a:moveTo>
                    <a:pt x="67449" y="0"/>
                  </a:moveTo>
                  <a:lnTo>
                    <a:pt x="0" y="0"/>
                  </a:lnTo>
                  <a:lnTo>
                    <a:pt x="0" y="106121"/>
                  </a:lnTo>
                  <a:lnTo>
                    <a:pt x="244195" y="106121"/>
                  </a:lnTo>
                  <a:lnTo>
                    <a:pt x="244195" y="100964"/>
                  </a:lnTo>
                  <a:lnTo>
                    <a:pt x="222022" y="98404"/>
                  </a:lnTo>
                  <a:lnTo>
                    <a:pt x="209164" y="92814"/>
                  </a:lnTo>
                  <a:lnTo>
                    <a:pt x="200699" y="79933"/>
                  </a:lnTo>
                  <a:lnTo>
                    <a:pt x="192258" y="56997"/>
                  </a:lnTo>
                  <a:lnTo>
                    <a:pt x="67449" y="56997"/>
                  </a:lnTo>
                  <a:lnTo>
                    <a:pt x="67449" y="0"/>
                  </a:lnTo>
                  <a:close/>
                </a:path>
                <a:path w="244475" h="106679">
                  <a:moveTo>
                    <a:pt x="191706" y="55498"/>
                  </a:moveTo>
                  <a:lnTo>
                    <a:pt x="67449" y="56997"/>
                  </a:lnTo>
                  <a:lnTo>
                    <a:pt x="192258" y="56997"/>
                  </a:lnTo>
                  <a:lnTo>
                    <a:pt x="191706" y="55498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" name="object 37"/>
            <p:cNvSpPr/>
            <p:nvPr/>
          </p:nvSpPr>
          <p:spPr>
            <a:xfrm>
              <a:off x="7890398" y="6556307"/>
              <a:ext cx="114935" cy="374015"/>
            </a:xfrm>
            <a:custGeom>
              <a:avLst/>
              <a:gdLst/>
              <a:ahLst/>
              <a:cxnLst/>
              <a:rect l="l" t="t" r="r" b="b"/>
              <a:pathLst>
                <a:path w="114934" h="374015">
                  <a:moveTo>
                    <a:pt x="114795" y="0"/>
                  </a:moveTo>
                  <a:lnTo>
                    <a:pt x="0" y="0"/>
                  </a:lnTo>
                  <a:lnTo>
                    <a:pt x="0" y="373824"/>
                  </a:lnTo>
                  <a:lnTo>
                    <a:pt x="19494" y="373824"/>
                  </a:lnTo>
                  <a:lnTo>
                    <a:pt x="23533" y="243255"/>
                  </a:lnTo>
                  <a:lnTo>
                    <a:pt x="113360" y="243255"/>
                  </a:lnTo>
                  <a:lnTo>
                    <a:pt x="113360" y="231787"/>
                  </a:lnTo>
                  <a:lnTo>
                    <a:pt x="104968" y="228472"/>
                  </a:lnTo>
                  <a:lnTo>
                    <a:pt x="86506" y="217049"/>
                  </a:lnTo>
                  <a:lnTo>
                    <a:pt x="68043" y="195300"/>
                  </a:lnTo>
                  <a:lnTo>
                    <a:pt x="59651" y="161010"/>
                  </a:lnTo>
                  <a:lnTo>
                    <a:pt x="60513" y="128920"/>
                  </a:lnTo>
                  <a:lnTo>
                    <a:pt x="66544" y="110840"/>
                  </a:lnTo>
                  <a:lnTo>
                    <a:pt x="82915" y="100126"/>
                  </a:lnTo>
                  <a:lnTo>
                    <a:pt x="114795" y="90131"/>
                  </a:lnTo>
                  <a:lnTo>
                    <a:pt x="114795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" name="object 38"/>
            <p:cNvSpPr/>
            <p:nvPr/>
          </p:nvSpPr>
          <p:spPr>
            <a:xfrm>
              <a:off x="7890705" y="6432930"/>
              <a:ext cx="111455" cy="1003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" name="object 39"/>
            <p:cNvSpPr/>
            <p:nvPr/>
          </p:nvSpPr>
          <p:spPr>
            <a:xfrm>
              <a:off x="8026544" y="6431113"/>
              <a:ext cx="359410" cy="166370"/>
            </a:xfrm>
            <a:custGeom>
              <a:avLst/>
              <a:gdLst/>
              <a:ahLst/>
              <a:cxnLst/>
              <a:rect l="l" t="t" r="r" b="b"/>
              <a:pathLst>
                <a:path w="359409" h="166370">
                  <a:moveTo>
                    <a:pt x="359056" y="0"/>
                  </a:moveTo>
                  <a:lnTo>
                    <a:pt x="42419" y="0"/>
                  </a:lnTo>
                  <a:lnTo>
                    <a:pt x="38512" y="26717"/>
                  </a:lnTo>
                  <a:lnTo>
                    <a:pt x="32783" y="41238"/>
                  </a:lnTo>
                  <a:lnTo>
                    <a:pt x="21249" y="48618"/>
                  </a:lnTo>
                  <a:lnTo>
                    <a:pt x="79" y="53873"/>
                  </a:lnTo>
                  <a:lnTo>
                    <a:pt x="0" y="56654"/>
                  </a:lnTo>
                  <a:lnTo>
                    <a:pt x="2961" y="166090"/>
                  </a:lnTo>
                  <a:lnTo>
                    <a:pt x="119331" y="165709"/>
                  </a:lnTo>
                  <a:lnTo>
                    <a:pt x="119331" y="56654"/>
                  </a:lnTo>
                  <a:lnTo>
                    <a:pt x="359056" y="53873"/>
                  </a:lnTo>
                  <a:lnTo>
                    <a:pt x="359056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" name="object 40"/>
            <p:cNvSpPr/>
            <p:nvPr/>
          </p:nvSpPr>
          <p:spPr>
            <a:xfrm>
              <a:off x="8024090" y="6510146"/>
              <a:ext cx="365760" cy="294005"/>
            </a:xfrm>
            <a:custGeom>
              <a:avLst/>
              <a:gdLst/>
              <a:ahLst/>
              <a:cxnLst/>
              <a:rect l="l" t="t" r="r" b="b"/>
              <a:pathLst>
                <a:path w="365759" h="294004">
                  <a:moveTo>
                    <a:pt x="365363" y="43332"/>
                  </a:moveTo>
                  <a:lnTo>
                    <a:pt x="267522" y="43332"/>
                  </a:lnTo>
                  <a:lnTo>
                    <a:pt x="301929" y="59855"/>
                  </a:lnTo>
                  <a:lnTo>
                    <a:pt x="320981" y="90698"/>
                  </a:lnTo>
                  <a:lnTo>
                    <a:pt x="317142" y="116720"/>
                  </a:lnTo>
                  <a:lnTo>
                    <a:pt x="300652" y="136745"/>
                  </a:lnTo>
                  <a:lnTo>
                    <a:pt x="281749" y="149593"/>
                  </a:lnTo>
                  <a:lnTo>
                    <a:pt x="278485" y="231876"/>
                  </a:lnTo>
                  <a:lnTo>
                    <a:pt x="242798" y="232371"/>
                  </a:lnTo>
                  <a:lnTo>
                    <a:pt x="239585" y="293573"/>
                  </a:lnTo>
                  <a:lnTo>
                    <a:pt x="363143" y="293598"/>
                  </a:lnTo>
                  <a:lnTo>
                    <a:pt x="365363" y="43332"/>
                  </a:lnTo>
                  <a:close/>
                </a:path>
                <a:path w="365759" h="294004">
                  <a:moveTo>
                    <a:pt x="365747" y="0"/>
                  </a:moveTo>
                  <a:lnTo>
                    <a:pt x="144183" y="0"/>
                  </a:lnTo>
                  <a:lnTo>
                    <a:pt x="144183" y="109054"/>
                  </a:lnTo>
                  <a:lnTo>
                    <a:pt x="698" y="111328"/>
                  </a:lnTo>
                  <a:lnTo>
                    <a:pt x="0" y="130809"/>
                  </a:lnTo>
                  <a:lnTo>
                    <a:pt x="44524" y="142297"/>
                  </a:lnTo>
                  <a:lnTo>
                    <a:pt x="66970" y="154322"/>
                  </a:lnTo>
                  <a:lnTo>
                    <a:pt x="74180" y="174260"/>
                  </a:lnTo>
                  <a:lnTo>
                    <a:pt x="72999" y="209486"/>
                  </a:lnTo>
                  <a:lnTo>
                    <a:pt x="253136" y="209638"/>
                  </a:lnTo>
                  <a:lnTo>
                    <a:pt x="255562" y="152831"/>
                  </a:lnTo>
                  <a:lnTo>
                    <a:pt x="233191" y="144773"/>
                  </a:lnTo>
                  <a:lnTo>
                    <a:pt x="220999" y="137039"/>
                  </a:lnTo>
                  <a:lnTo>
                    <a:pt x="214721" y="125085"/>
                  </a:lnTo>
                  <a:lnTo>
                    <a:pt x="210096" y="104368"/>
                  </a:lnTo>
                  <a:lnTo>
                    <a:pt x="215149" y="76285"/>
                  </a:lnTo>
                  <a:lnTo>
                    <a:pt x="236443" y="52374"/>
                  </a:lnTo>
                  <a:lnTo>
                    <a:pt x="267522" y="43332"/>
                  </a:lnTo>
                  <a:lnTo>
                    <a:pt x="365363" y="43332"/>
                  </a:lnTo>
                  <a:lnTo>
                    <a:pt x="365747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" name="object 41"/>
            <p:cNvSpPr/>
            <p:nvPr/>
          </p:nvSpPr>
          <p:spPr>
            <a:xfrm>
              <a:off x="8153209" y="6839546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8955" y="0"/>
                  </a:moveTo>
                  <a:lnTo>
                    <a:pt x="17686" y="2275"/>
                  </a:lnTo>
                  <a:lnTo>
                    <a:pt x="8482" y="8482"/>
                  </a:lnTo>
                  <a:lnTo>
                    <a:pt x="2275" y="17686"/>
                  </a:lnTo>
                  <a:lnTo>
                    <a:pt x="0" y="28955"/>
                  </a:lnTo>
                  <a:lnTo>
                    <a:pt x="2275" y="40225"/>
                  </a:lnTo>
                  <a:lnTo>
                    <a:pt x="8482" y="49429"/>
                  </a:lnTo>
                  <a:lnTo>
                    <a:pt x="17686" y="55636"/>
                  </a:lnTo>
                  <a:lnTo>
                    <a:pt x="28955" y="57911"/>
                  </a:lnTo>
                  <a:lnTo>
                    <a:pt x="40225" y="55636"/>
                  </a:lnTo>
                  <a:lnTo>
                    <a:pt x="49429" y="49429"/>
                  </a:lnTo>
                  <a:lnTo>
                    <a:pt x="55636" y="40225"/>
                  </a:lnTo>
                  <a:lnTo>
                    <a:pt x="57911" y="28955"/>
                  </a:lnTo>
                  <a:lnTo>
                    <a:pt x="55636" y="17686"/>
                  </a:lnTo>
                  <a:lnTo>
                    <a:pt x="49429" y="8482"/>
                  </a:lnTo>
                  <a:lnTo>
                    <a:pt x="40225" y="2275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" name="object 42"/>
            <p:cNvSpPr/>
            <p:nvPr/>
          </p:nvSpPr>
          <p:spPr>
            <a:xfrm>
              <a:off x="8259476" y="6577605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8955" y="0"/>
                  </a:moveTo>
                  <a:lnTo>
                    <a:pt x="17686" y="2275"/>
                  </a:lnTo>
                  <a:lnTo>
                    <a:pt x="8482" y="8482"/>
                  </a:lnTo>
                  <a:lnTo>
                    <a:pt x="2275" y="17686"/>
                  </a:lnTo>
                  <a:lnTo>
                    <a:pt x="0" y="28956"/>
                  </a:lnTo>
                  <a:lnTo>
                    <a:pt x="2275" y="40225"/>
                  </a:lnTo>
                  <a:lnTo>
                    <a:pt x="8482" y="49429"/>
                  </a:lnTo>
                  <a:lnTo>
                    <a:pt x="17686" y="55636"/>
                  </a:lnTo>
                  <a:lnTo>
                    <a:pt x="28955" y="57912"/>
                  </a:lnTo>
                  <a:lnTo>
                    <a:pt x="40225" y="55636"/>
                  </a:lnTo>
                  <a:lnTo>
                    <a:pt x="49429" y="49429"/>
                  </a:lnTo>
                  <a:lnTo>
                    <a:pt x="55636" y="40225"/>
                  </a:lnTo>
                  <a:lnTo>
                    <a:pt x="57911" y="28956"/>
                  </a:lnTo>
                  <a:lnTo>
                    <a:pt x="55636" y="17686"/>
                  </a:lnTo>
                  <a:lnTo>
                    <a:pt x="49429" y="8482"/>
                  </a:lnTo>
                  <a:lnTo>
                    <a:pt x="40225" y="2275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" name="object 43"/>
            <p:cNvSpPr/>
            <p:nvPr/>
          </p:nvSpPr>
          <p:spPr>
            <a:xfrm>
              <a:off x="7984384" y="6433846"/>
              <a:ext cx="61594" cy="29209"/>
            </a:xfrm>
            <a:custGeom>
              <a:avLst/>
              <a:gdLst/>
              <a:ahLst/>
              <a:cxnLst/>
              <a:rect l="l" t="t" r="r" b="b"/>
              <a:pathLst>
                <a:path w="61595" h="29210">
                  <a:moveTo>
                    <a:pt x="0" y="0"/>
                  </a:moveTo>
                  <a:lnTo>
                    <a:pt x="2275" y="11269"/>
                  </a:lnTo>
                  <a:lnTo>
                    <a:pt x="8482" y="20473"/>
                  </a:lnTo>
                  <a:lnTo>
                    <a:pt x="17686" y="26680"/>
                  </a:lnTo>
                  <a:lnTo>
                    <a:pt x="28956" y="28956"/>
                  </a:lnTo>
                  <a:lnTo>
                    <a:pt x="43645" y="28363"/>
                  </a:lnTo>
                  <a:lnTo>
                    <a:pt x="51938" y="25455"/>
                  </a:lnTo>
                  <a:lnTo>
                    <a:pt x="56889" y="17792"/>
                  </a:lnTo>
                  <a:lnTo>
                    <a:pt x="61556" y="29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" name="object 44"/>
            <p:cNvSpPr/>
            <p:nvPr/>
          </p:nvSpPr>
          <p:spPr>
            <a:xfrm>
              <a:off x="8026153" y="6742030"/>
              <a:ext cx="362585" cy="188595"/>
            </a:xfrm>
            <a:custGeom>
              <a:avLst/>
              <a:gdLst/>
              <a:ahLst/>
              <a:cxnLst/>
              <a:rect l="l" t="t" r="r" b="b"/>
              <a:pathLst>
                <a:path w="362584" h="188595">
                  <a:moveTo>
                    <a:pt x="215137" y="73405"/>
                  </a:moveTo>
                  <a:lnTo>
                    <a:pt x="142849" y="73405"/>
                  </a:lnTo>
                  <a:lnTo>
                    <a:pt x="174337" y="76358"/>
                  </a:lnTo>
                  <a:lnTo>
                    <a:pt x="197188" y="92371"/>
                  </a:lnTo>
                  <a:lnTo>
                    <a:pt x="209563" y="115830"/>
                  </a:lnTo>
                  <a:lnTo>
                    <a:pt x="209626" y="141122"/>
                  </a:lnTo>
                  <a:lnTo>
                    <a:pt x="203803" y="160028"/>
                  </a:lnTo>
                  <a:lnTo>
                    <a:pt x="196522" y="170689"/>
                  </a:lnTo>
                  <a:lnTo>
                    <a:pt x="182980" y="177028"/>
                  </a:lnTo>
                  <a:lnTo>
                    <a:pt x="158368" y="182968"/>
                  </a:lnTo>
                  <a:lnTo>
                    <a:pt x="159308" y="188163"/>
                  </a:lnTo>
                  <a:lnTo>
                    <a:pt x="361988" y="188163"/>
                  </a:lnTo>
                  <a:lnTo>
                    <a:pt x="361988" y="84073"/>
                  </a:lnTo>
                  <a:lnTo>
                    <a:pt x="215137" y="84073"/>
                  </a:lnTo>
                  <a:lnTo>
                    <a:pt x="215137" y="73405"/>
                  </a:lnTo>
                  <a:close/>
                </a:path>
                <a:path w="362584" h="188595">
                  <a:moveTo>
                    <a:pt x="215137" y="0"/>
                  </a:moveTo>
                  <a:lnTo>
                    <a:pt x="66713" y="0"/>
                  </a:lnTo>
                  <a:lnTo>
                    <a:pt x="54847" y="26947"/>
                  </a:lnTo>
                  <a:lnTo>
                    <a:pt x="43943" y="41174"/>
                  </a:lnTo>
                  <a:lnTo>
                    <a:pt x="27745" y="47404"/>
                  </a:lnTo>
                  <a:lnTo>
                    <a:pt x="0" y="50355"/>
                  </a:lnTo>
                  <a:lnTo>
                    <a:pt x="0" y="113372"/>
                  </a:lnTo>
                  <a:lnTo>
                    <a:pt x="102412" y="113372"/>
                  </a:lnTo>
                  <a:lnTo>
                    <a:pt x="103176" y="107987"/>
                  </a:lnTo>
                  <a:lnTo>
                    <a:pt x="107819" y="95680"/>
                  </a:lnTo>
                  <a:lnTo>
                    <a:pt x="119868" y="82227"/>
                  </a:lnTo>
                  <a:lnTo>
                    <a:pt x="142849" y="73405"/>
                  </a:lnTo>
                  <a:lnTo>
                    <a:pt x="215137" y="73405"/>
                  </a:lnTo>
                  <a:lnTo>
                    <a:pt x="215137" y="0"/>
                  </a:lnTo>
                  <a:close/>
                </a:path>
              </a:pathLst>
            </a:custGeom>
            <a:solidFill>
              <a:srgbClr val="19355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39142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fidential1 xmlns="dfb86d14-6977-4a85-b24b-b2fd42646597">P</Confidential1>
    <Notes0 xmlns="526d5378-f80d-4462-bb29-1d9f42b5f5cf" xsi:nil="true"/>
    <_Flow_SignoffStatus xmlns="526d5378-f80d-4462-bb29-1d9f42b5f5cf" xsi:nil="true"/>
    <TaxCatchAll xmlns="dfb86d14-6977-4a85-b24b-b2fd42646597">
      <Value>10</Value>
      <Value>7</Value>
    </TaxCatchAll>
    <n4ef99b4bcd74570ba15caee0741c210 xmlns="dfb86d14-6977-4a85-b24b-b2fd42646597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45a3d824-21e2-4410-ae33-38a7483012f9</TermId>
        </TermInfo>
      </Terms>
    </n4ef99b4bcd74570ba15caee0741c210>
    <b237f7dc3a88426a93874fa44b27ecdb xmlns="dfb86d14-6977-4a85-b24b-b2fd42646597">
      <Terms xmlns="http://schemas.microsoft.com/office/infopath/2007/PartnerControls">
        <TermInfo xmlns="http://schemas.microsoft.com/office/infopath/2007/PartnerControls">
          <TermName xmlns="http://schemas.microsoft.com/office/infopath/2007/PartnerControls">Governing Council</TermName>
          <TermId xmlns="http://schemas.microsoft.com/office/infopath/2007/PartnerControls">ec10dbb5-9b0f-4213-be7e-ee89a8300ea0</TermId>
        </TermInfo>
      </Terms>
    </b237f7dc3a88426a93874fa44b27ecdb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76547E40D974ABA4148C72A6C6ABA" ma:contentTypeVersion="21" ma:contentTypeDescription="Create a new document." ma:contentTypeScope="" ma:versionID="1247a77556e94f4167dfd4b112d23648">
  <xsd:schema xmlns:xsd="http://www.w3.org/2001/XMLSchema" xmlns:xs="http://www.w3.org/2001/XMLSchema" xmlns:p="http://schemas.microsoft.com/office/2006/metadata/properties" xmlns:ns2="dfb86d14-6977-4a85-b24b-b2fd42646597" xmlns:ns3="526d5378-f80d-4462-bb29-1d9f42b5f5cf" targetNamespace="http://schemas.microsoft.com/office/2006/metadata/properties" ma:root="true" ma:fieldsID="60101224b4df26fc22d455eb138c2969" ns2:_="" ns3:_="">
    <xsd:import namespace="dfb86d14-6977-4a85-b24b-b2fd42646597"/>
    <xsd:import namespace="526d5378-f80d-4462-bb29-1d9f42b5f5cf"/>
    <xsd:element name="properties">
      <xsd:complexType>
        <xsd:sequence>
          <xsd:element name="documentManagement">
            <xsd:complexType>
              <xsd:all>
                <xsd:element ref="ns2:Confidential1"/>
                <xsd:element ref="ns3:Notes0" minOccurs="0"/>
                <xsd:element ref="ns2:b237f7dc3a88426a93874fa44b27ecdb" minOccurs="0"/>
                <xsd:element ref="ns2:TaxCatchAll" minOccurs="0"/>
                <xsd:element ref="ns2:n4ef99b4bcd74570ba15caee0741c210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86d14-6977-4a85-b24b-b2fd42646597" elementFormDefault="qualified">
    <xsd:import namespace="http://schemas.microsoft.com/office/2006/documentManagement/types"/>
    <xsd:import namespace="http://schemas.microsoft.com/office/infopath/2007/PartnerControls"/>
    <xsd:element name="Confidential1" ma:index="3" ma:displayName="Confidential" ma:default="P" ma:format="RadioButtons" ma:internalName="Confidential1">
      <xsd:simpleType>
        <xsd:restriction base="dms:Choice">
          <xsd:enumeration value="P"/>
          <xsd:enumeration value="C"/>
          <xsd:enumeration value="M"/>
        </xsd:restriction>
      </xsd:simpleType>
    </xsd:element>
    <xsd:element name="b237f7dc3a88426a93874fa44b27ecdb" ma:index="8" nillable="true" ma:taxonomy="true" ma:internalName="b237f7dc3a88426a93874fa44b27ecdb" ma:taxonomyFieldName="Committee" ma:displayName="Committee" ma:default="" ma:fieldId="{b237f7dc-3a88-426a-9387-4fa44b27ecdb}" ma:sspId="fe164b29-4069-4387-b6aa-f01f2a1f4743" ma:termSetId="c6a6452a-e331-49b9-b07f-88eb96bfc4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15b7b993-975b-4013-b17d-b3b51fcbfd7f}" ma:internalName="TaxCatchAll" ma:showField="CatchAllData" ma:web="dfb86d14-6977-4a85-b24b-b2fd42646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4ef99b4bcd74570ba15caee0741c210" ma:index="10" nillable="true" ma:taxonomy="true" ma:internalName="n4ef99b4bcd74570ba15caee0741c210" ma:taxonomyFieldName="DocumentType" ma:displayName="Document Type" ma:default="" ma:fieldId="{74ef99b4-bcd7-4570-ba15-caee0741c210}" ma:sspId="fe164b29-4069-4387-b6aa-f01f2a1f4743" ma:termSetId="e3da9a83-4725-4465-9e1a-35d7f5db430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d5378-f80d-4462-bb29-1d9f42b5f5cf" elementFormDefault="qualified">
    <xsd:import namespace="http://schemas.microsoft.com/office/2006/documentManagement/types"/>
    <xsd:import namespace="http://schemas.microsoft.com/office/infopath/2007/PartnerControls"/>
    <xsd:element name="Notes0" ma:index="5" nillable="true" ma:displayName="Notes" ma:internalName="Notes0">
      <xsd:simpleType>
        <xsd:restriction base="dms:Text">
          <xsd:maxLength value="255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0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8A301C-3304-4D26-B440-D0A88AF774BE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526d5378-f80d-4462-bb29-1d9f42b5f5cf"/>
    <ds:schemaRef ds:uri="dfb86d14-6977-4a85-b24b-b2fd4264659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271470-CF63-4CA4-8B9E-E335A7481B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0E8E7D-757A-4C2C-9821-1CE33D8E49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b86d14-6977-4a85-b24b-b2fd42646597"/>
    <ds:schemaRef ds:uri="526d5378-f80d-4462-bb29-1d9f42b5f5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967</Words>
  <Application>Microsoft Office PowerPoint</Application>
  <PresentationFormat>Custom</PresentationFormat>
  <Paragraphs>231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Lucida Grande</vt:lpstr>
      <vt:lpstr>Tahoma</vt:lpstr>
      <vt:lpstr>Times New Roman</vt:lpstr>
      <vt:lpstr>Trade Gothic LT Std</vt:lpstr>
      <vt:lpstr>Trebuchet MS</vt:lpstr>
      <vt:lpstr>Office Theme</vt:lpstr>
      <vt:lpstr>Low-Carbon Action Plan 2019-2024</vt:lpstr>
      <vt:lpstr>Our Commitment</vt:lpstr>
      <vt:lpstr>PowerPoint Presentation</vt:lpstr>
      <vt:lpstr>Where We Are in 2019 </vt:lpstr>
      <vt:lpstr>PowerPoint Presentation</vt:lpstr>
      <vt:lpstr>PowerPoint Presentation</vt:lpstr>
      <vt:lpstr>PowerPoint Presentation</vt:lpstr>
      <vt:lpstr>PowerPoint Presentation</vt:lpstr>
      <vt:lpstr>Distribute: Efficient Distribution</vt:lpstr>
      <vt:lpstr>Consume: Reduced Consumption</vt:lpstr>
      <vt:lpstr>Consume: Reduced Consumption</vt:lpstr>
      <vt:lpstr>Consume: Reduced Consumption</vt:lpstr>
      <vt:lpstr>Pathway to 2030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Presentation: Low-Carbon  Action Plan 2019-2024</dc:title>
  <dc:creator>Jennifer Puskar</dc:creator>
  <cp:lastModifiedBy>David Walders</cp:lastModifiedBy>
  <cp:revision>104</cp:revision>
  <dcterms:created xsi:type="dcterms:W3CDTF">2019-08-19T18:30:17Z</dcterms:created>
  <dcterms:modified xsi:type="dcterms:W3CDTF">2019-12-03T16:02:31Z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2019-08-14T00:00:00Z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2019-08-19T00:00:00Z</vt:filetime>
  </property>
  <property fmtid="{D5CDD505-2E9C-101B-9397-08002B2CF9AE}" pid="5" name="ContentTypeId">
    <vt:lpwstr>0x010100B0376547E40D974ABA4148C72A6C6ABA</vt:lpwstr>
  </property>
  <property fmtid="{D5CDD505-2E9C-101B-9397-08002B2CF9AE}" pid="6" name="DocumentType">
    <vt:lpwstr>10;#Presentation|45a3d824-21e2-4410-ae33-38a7483012f9</vt:lpwstr>
  </property>
  <property fmtid="{D5CDD505-2E9C-101B-9397-08002B2CF9AE}" pid="7" name="Committee">
    <vt:lpwstr>7;#Governing Council|ec10dbb5-9b0f-4213-be7e-ee89a8300ea0</vt:lpwstr>
  </property>
</Properties>
</file>