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11"/>
  </p:notesMasterIdLst>
  <p:sldIdLst>
    <p:sldId id="256" r:id="rId5"/>
    <p:sldId id="257" r:id="rId6"/>
    <p:sldId id="258" r:id="rId7"/>
    <p:sldId id="259" r:id="rId8"/>
    <p:sldId id="260" r:id="rId9"/>
    <p:sldId id="266" r:id="rId10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3" roundtripDataSignature="AMtx7mgxJCtGhE+ZIgrjF9AmPqronqdJN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00A5C6D-B812-4E4F-B649-A99EC79929D5}">
  <a:tblStyle styleId="{E00A5C6D-B812-4E4F-B649-A99EC79929D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6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customschemas.google.com/relationships/presentationmetadata" Target="metadata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0" name="Google Shape;110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4" name="Google Shape;124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>
                <a:solidFill>
                  <a:srgbClr val="000000"/>
                </a:solidFill>
              </a:rPr>
              <a:t>3</a:t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">
  <p:cSld name="B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2"/>
          <p:cNvSpPr txBox="1">
            <a:spLocks noGrp="1"/>
          </p:cNvSpPr>
          <p:nvPr>
            <p:ph type="body" idx="1"/>
          </p:nvPr>
        </p:nvSpPr>
        <p:spPr>
          <a:xfrm>
            <a:off x="1223433" y="1358901"/>
            <a:ext cx="4560000" cy="450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2"/>
          <p:cNvSpPr txBox="1">
            <a:spLocks noGrp="1"/>
          </p:cNvSpPr>
          <p:nvPr>
            <p:ph type="body" idx="2"/>
          </p:nvPr>
        </p:nvSpPr>
        <p:spPr>
          <a:xfrm>
            <a:off x="6406451" y="1358901"/>
            <a:ext cx="4560000" cy="450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22"/>
          <p:cNvSpPr txBox="1">
            <a:spLocks noGrp="1"/>
          </p:cNvSpPr>
          <p:nvPr>
            <p:ph type="body" idx="3"/>
          </p:nvPr>
        </p:nvSpPr>
        <p:spPr>
          <a:xfrm>
            <a:off x="1223433" y="406402"/>
            <a:ext cx="9747251" cy="8667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4967AA"/>
              </a:buClr>
              <a:buSzPts val="2800"/>
              <a:buNone/>
              <a:defRPr sz="2800" b="1">
                <a:solidFill>
                  <a:srgbClr val="4967AA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31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31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31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3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32"/>
          <p:cNvSpPr txBox="1">
            <a:spLocks noGrp="1"/>
          </p:cNvSpPr>
          <p:nvPr>
            <p:ph type="body" idx="1"/>
          </p:nvPr>
        </p:nvSpPr>
        <p:spPr>
          <a:xfrm>
            <a:off x="5183188" y="987427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76" name="Google Shape;76;p3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7" name="Google Shape;77;p32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32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32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33"/>
          <p:cNvSpPr>
            <a:spLocks noGrp="1"/>
          </p:cNvSpPr>
          <p:nvPr>
            <p:ph type="pic" idx="2"/>
          </p:nvPr>
        </p:nvSpPr>
        <p:spPr>
          <a:xfrm>
            <a:off x="5183188" y="987427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p3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84" name="Google Shape;84;p33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33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33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34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3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0" name="Google Shape;90;p34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34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34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5"/>
          <p:cNvSpPr txBox="1">
            <a:spLocks noGrp="1"/>
          </p:cNvSpPr>
          <p:nvPr>
            <p:ph type="title"/>
          </p:nvPr>
        </p:nvSpPr>
        <p:spPr>
          <a:xfrm rot="5400000">
            <a:off x="7133432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35"/>
          <p:cNvSpPr txBox="1">
            <a:spLocks noGrp="1"/>
          </p:cNvSpPr>
          <p:nvPr>
            <p:ph type="body" idx="1"/>
          </p:nvPr>
        </p:nvSpPr>
        <p:spPr>
          <a:xfrm rot="5400000">
            <a:off x="1799432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6" name="Google Shape;96;p35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35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35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3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3200"/>
              <a:buFont typeface="Calibri"/>
              <a:buNone/>
              <a:defRPr sz="3200">
                <a:solidFill>
                  <a:srgbClr val="1E4E7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3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3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3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  <p:sp>
        <p:nvSpPr>
          <p:cNvPr id="24" name="Google Shape;24;p23"/>
          <p:cNvSpPr txBox="1">
            <a:spLocks noGrp="1"/>
          </p:cNvSpPr>
          <p:nvPr>
            <p:ph type="body" idx="1"/>
          </p:nvPr>
        </p:nvSpPr>
        <p:spPr>
          <a:xfrm>
            <a:off x="954617" y="2141538"/>
            <a:ext cx="10792883" cy="3748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E4E79"/>
              </a:buClr>
              <a:buSzPts val="2800"/>
              <a:buChar char="•"/>
              <a:defRPr>
                <a:solidFill>
                  <a:srgbClr val="1E4E79"/>
                </a:solidFill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E79"/>
              </a:buClr>
              <a:buSzPts val="2400"/>
              <a:buChar char="•"/>
              <a:defRPr>
                <a:solidFill>
                  <a:srgbClr val="1E4E79"/>
                </a:solidFill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E79"/>
              </a:buClr>
              <a:buSzPts val="2000"/>
              <a:buChar char="•"/>
              <a:defRPr>
                <a:solidFill>
                  <a:srgbClr val="1E4E79"/>
                </a:solidFill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E79"/>
              </a:buClr>
              <a:buSzPts val="1800"/>
              <a:buChar char="•"/>
              <a:defRPr>
                <a:solidFill>
                  <a:srgbClr val="1E4E79"/>
                </a:solidFill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E79"/>
              </a:buClr>
              <a:buSzPts val="1800"/>
              <a:buChar char="•"/>
              <a:defRPr>
                <a:solidFill>
                  <a:srgbClr val="1E4E7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4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24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4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24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and Table" type="tbl">
  <p:cSld name="TABLE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5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5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5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5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6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6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6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26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7"/>
          <p:cNvSpPr txBox="1"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7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4" name="Google Shape;44;p27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7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27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8"/>
          <p:cNvSpPr txBox="1"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8"/>
          <p:cNvSpPr txBox="1"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0" name="Google Shape;50;p28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8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8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9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2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29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29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29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9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30"/>
          <p:cNvSpPr txBox="1"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30"/>
          <p:cNvSpPr txBox="1"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3" name="Google Shape;63;p30"/>
          <p:cNvSpPr txBox="1">
            <a:spLocks noGrp="1"/>
          </p:cNvSpPr>
          <p:nvPr>
            <p:ph type="body" idx="2"/>
          </p:nvPr>
        </p:nvSpPr>
        <p:spPr>
          <a:xfrm>
            <a:off x="839789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p30"/>
          <p:cNvSpPr txBox="1">
            <a:spLocks noGrp="1"/>
          </p:cNvSpPr>
          <p:nvPr>
            <p:ph type="body" idx="3"/>
          </p:nvPr>
        </p:nvSpPr>
        <p:spPr>
          <a:xfrm>
            <a:off x="6172201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5" name="Google Shape;65;p30"/>
          <p:cNvSpPr txBox="1">
            <a:spLocks noGrp="1"/>
          </p:cNvSpPr>
          <p:nvPr>
            <p:ph type="body" idx="4"/>
          </p:nvPr>
        </p:nvSpPr>
        <p:spPr>
          <a:xfrm>
            <a:off x="6172201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30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0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30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1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1"/>
          <p:cNvSpPr txBox="1">
            <a:spLocks noGrp="1"/>
          </p:cNvSpPr>
          <p:nvPr>
            <p:ph type="dt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1"/>
          <p:cNvSpPr txBox="1">
            <a:spLocks noGrp="1"/>
          </p:cNvSpPr>
          <p:nvPr>
            <p:ph type="ft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1"/>
          <p:cNvSpPr txBox="1">
            <a:spLocks noGrp="1"/>
          </p:cNvSpPr>
          <p:nvPr>
            <p:ph type="sldNum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5" Type="http://schemas.openxmlformats.org/officeDocument/2006/relationships/image" Target="../media/image5.jp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jp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"/>
          <p:cNvSpPr txBox="1">
            <a:spLocks noGrp="1"/>
          </p:cNvSpPr>
          <p:nvPr>
            <p:ph type="title"/>
          </p:nvPr>
        </p:nvSpPr>
        <p:spPr>
          <a:xfrm>
            <a:off x="6142319" y="304800"/>
            <a:ext cx="4449615" cy="266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3200"/>
              <a:buFont typeface="Calibri"/>
              <a:buNone/>
            </a:pPr>
            <a:r>
              <a:rPr lang="en-CA" dirty="0">
                <a:latin typeface="Calibri Light" panose="020F0302020204030204" pitchFamily="34" charset="0"/>
                <a:cs typeface="Calibri Light" panose="020F0302020204030204" pitchFamily="34" charset="0"/>
              </a:rPr>
              <a:t>President’s Advisory Committee on the Environment, Climate Change and Sustainability</a:t>
            </a:r>
            <a:endParaRPr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04" name="Google Shape;104;p2"/>
          <p:cNvSpPr txBox="1"/>
          <p:nvPr/>
        </p:nvSpPr>
        <p:spPr>
          <a:xfrm>
            <a:off x="6142318" y="3048000"/>
            <a:ext cx="4902200" cy="350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400"/>
              <a:buFont typeface="Arial"/>
              <a:buNone/>
            </a:pPr>
            <a:r>
              <a:rPr lang="en-CA" sz="2400" b="0" i="0" u="sng" strike="noStrike" cap="non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Mandate</a:t>
            </a:r>
            <a:endParaRPr sz="2400" b="0" i="0" u="none" strike="noStrike" cap="none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480"/>
              </a:spcBef>
              <a:spcAft>
                <a:spcPts val="0"/>
              </a:spcAft>
              <a:buClr>
                <a:srgbClr val="1E4E79"/>
              </a:buClr>
              <a:buSzPts val="2400"/>
              <a:buFont typeface="Arial"/>
              <a:buNone/>
            </a:pPr>
            <a:r>
              <a:rPr lang="en-CA" sz="2400" b="0" i="0" u="none" strike="noStrike" cap="none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to advance coordination of the University’s contributions and objectives pertaining to research and innovation, academic programs, and sustainability initiatives related to our operations</a:t>
            </a:r>
            <a:endParaRPr/>
          </a:p>
        </p:txBody>
      </p:sp>
      <p:sp>
        <p:nvSpPr>
          <p:cNvPr id="105" name="Google Shape;105;p2"/>
          <p:cNvSpPr txBox="1"/>
          <p:nvPr/>
        </p:nvSpPr>
        <p:spPr>
          <a:xfrm>
            <a:off x="1545050" y="6130658"/>
            <a:ext cx="3352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000" b="0" i="0" u="none" strike="noStrike" cap="none" dirty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CECCS Annual Report, 201</a:t>
            </a:r>
            <a:r>
              <a:rPr lang="en-CA" sz="2000" dirty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9</a:t>
            </a:r>
            <a:endParaRPr dirty="0"/>
          </a:p>
        </p:txBody>
      </p:sp>
      <p:pic>
        <p:nvPicPr>
          <p:cNvPr id="106" name="Google Shape;106;p2" descr="UTCrst_Stacked_65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140577" y="5972736"/>
            <a:ext cx="1688659" cy="7159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06888" y="304788"/>
            <a:ext cx="4429125" cy="5781675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/>
        </p:nvSpPr>
        <p:spPr>
          <a:xfrm>
            <a:off x="1909914" y="2882685"/>
            <a:ext cx="947057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4"/>
          <p:cNvSpPr txBox="1">
            <a:spLocks noGrp="1"/>
          </p:cNvSpPr>
          <p:nvPr>
            <p:ph type="title"/>
          </p:nvPr>
        </p:nvSpPr>
        <p:spPr>
          <a:xfrm rot="-5400000">
            <a:off x="-699831" y="3125357"/>
            <a:ext cx="5453530" cy="713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Calibri"/>
              <a:buNone/>
            </a:pPr>
            <a:r>
              <a:rPr lang="en-CA" sz="4400" dirty="0">
                <a:solidFill>
                  <a:schemeClr val="accent1">
                    <a:lumMod val="50000"/>
                  </a:schemeClr>
                </a:solidFill>
              </a:rPr>
              <a:t>Committee members</a:t>
            </a:r>
            <a:endParaRPr sz="2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5" name="Google Shape;115;p4"/>
          <p:cNvSpPr txBox="1"/>
          <p:nvPr/>
        </p:nvSpPr>
        <p:spPr>
          <a:xfrm>
            <a:off x="2856975" y="501025"/>
            <a:ext cx="7269300" cy="58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100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Alumni	Lisa DeMarco, DeMarco Allan LLP</a:t>
            </a:r>
            <a:endParaRPr dirty="0">
              <a:solidFill>
                <a:schemeClr val="accent1">
                  <a:lumMod val="50000"/>
                </a:schemeClr>
              </a:solidFill>
            </a:endParaRPr>
          </a:p>
          <a:p>
            <a:pPr marL="0" marR="0" lvl="0" indent="0" algn="l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-CA" sz="2100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Student 	Shamaila Bajwah, Undergraduate</a:t>
            </a:r>
            <a:endParaRPr dirty="0">
              <a:solidFill>
                <a:schemeClr val="accent1">
                  <a:lumMod val="50000"/>
                </a:schemeClr>
              </a:solidFill>
            </a:endParaRPr>
          </a:p>
          <a:p>
            <a:pPr marL="0" marR="0" lvl="0" indent="0" algn="l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-CA" sz="2100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Student	</a:t>
            </a:r>
            <a:r>
              <a:rPr lang="en-CA" sz="2100" dirty="0" err="1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Aviatar</a:t>
            </a:r>
            <a:r>
              <a:rPr lang="en-CA" sz="2100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 Inbar, MSc Sustainable Management, UTM</a:t>
            </a:r>
            <a:endParaRPr sz="21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-CA" sz="2100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Faculty	Aimy Bazylak, Mechanical Engineering</a:t>
            </a:r>
            <a:endParaRPr dirty="0">
              <a:solidFill>
                <a:schemeClr val="accent1">
                  <a:lumMod val="50000"/>
                </a:schemeClr>
              </a:solidFill>
            </a:endParaRPr>
          </a:p>
          <a:p>
            <a:pPr marL="0" marR="0" lvl="0" indent="0" algn="l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-CA" sz="2100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Faculty  Bryan Karney, Civil Engineering</a:t>
            </a:r>
            <a:endParaRPr sz="21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-CA" sz="2100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Faculty 	Jan Mahrt-Smith, </a:t>
            </a:r>
            <a:r>
              <a:rPr lang="en-CA" sz="2100" dirty="0" err="1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Rotman</a:t>
            </a:r>
            <a:r>
              <a:rPr lang="en-CA" sz="2100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 School of Management</a:t>
            </a:r>
            <a:endParaRPr dirty="0">
              <a:solidFill>
                <a:schemeClr val="accent1">
                  <a:lumMod val="50000"/>
                </a:schemeClr>
              </a:solidFill>
            </a:endParaRPr>
          </a:p>
          <a:p>
            <a:pPr marL="0" marR="0" lvl="0" indent="0" algn="l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-CA" sz="2100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Faculty 	Shashi Kant, Forestry, UTM</a:t>
            </a:r>
            <a:endParaRPr dirty="0">
              <a:solidFill>
                <a:schemeClr val="accent1">
                  <a:lumMod val="50000"/>
                </a:schemeClr>
              </a:solidFill>
            </a:endParaRPr>
          </a:p>
          <a:p>
            <a:pPr marL="0" marR="0" lvl="0" indent="0" algn="l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-CA" sz="2100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Faculty 	Liat Margolis, Architecture, Landscape and Design</a:t>
            </a:r>
            <a:endParaRPr sz="21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-CA" sz="2100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Faculty 	Fiona Miller, Health Policy, Management &amp; Evaluation</a:t>
            </a:r>
            <a:endParaRPr sz="21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-CA" sz="2100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Faculty 	Jennifer Murphy, Chemistry</a:t>
            </a:r>
            <a:endParaRPr sz="21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-CA" sz="2100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Faculty  James MacLellan, Physical &amp; Env. Sciences, UTSC</a:t>
            </a:r>
            <a:endParaRPr sz="21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-CA" sz="2100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Faculty 	Steve Easterbrook, School of the Environment</a:t>
            </a:r>
            <a:endParaRPr sz="21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-CA" sz="2100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Staff 	Daniella Mallinick, Academic Programs Office </a:t>
            </a:r>
            <a:endParaRPr sz="21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-CA" sz="2100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Staff 	Derek Newton, Innovations and Partnerships Office</a:t>
            </a:r>
            <a:endParaRPr sz="21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-CA" sz="2100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Staff 	(vacant), Planning, Design and Construction</a:t>
            </a:r>
            <a:endParaRPr sz="21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-CA" sz="2100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Staff 	Ron Saporta, Facilities and Services </a:t>
            </a:r>
            <a:endParaRPr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16" name="Google Shape;116;p4"/>
          <p:cNvCxnSpPr/>
          <p:nvPr/>
        </p:nvCxnSpPr>
        <p:spPr>
          <a:xfrm>
            <a:off x="2644698" y="1696143"/>
            <a:ext cx="4200" cy="3117300"/>
          </a:xfrm>
          <a:prstGeom prst="straightConnector1">
            <a:avLst/>
          </a:prstGeom>
          <a:noFill/>
          <a:ln w="762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7" name="Google Shape;117;p4"/>
          <p:cNvCxnSpPr/>
          <p:nvPr/>
        </p:nvCxnSpPr>
        <p:spPr>
          <a:xfrm flipH="1">
            <a:off x="2652300" y="4931800"/>
            <a:ext cx="18000" cy="1356300"/>
          </a:xfrm>
          <a:prstGeom prst="straightConnector1">
            <a:avLst/>
          </a:prstGeom>
          <a:noFill/>
          <a:ln w="762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8" name="Google Shape;118;p4"/>
          <p:cNvCxnSpPr/>
          <p:nvPr/>
        </p:nvCxnSpPr>
        <p:spPr>
          <a:xfrm>
            <a:off x="2655575" y="988571"/>
            <a:ext cx="0" cy="533400"/>
          </a:xfrm>
          <a:prstGeom prst="straightConnector1">
            <a:avLst/>
          </a:prstGeom>
          <a:noFill/>
          <a:ln w="76200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9" name="Google Shape;119;p4"/>
          <p:cNvCxnSpPr/>
          <p:nvPr/>
        </p:nvCxnSpPr>
        <p:spPr>
          <a:xfrm>
            <a:off x="2655575" y="618453"/>
            <a:ext cx="0" cy="217717"/>
          </a:xfrm>
          <a:prstGeom prst="straightConnector1">
            <a:avLst/>
          </a:prstGeom>
          <a:noFill/>
          <a:ln w="7620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20" name="Google Shape;120;p4"/>
          <p:cNvSpPr txBox="1"/>
          <p:nvPr/>
        </p:nvSpPr>
        <p:spPr>
          <a:xfrm>
            <a:off x="9857340" y="618453"/>
            <a:ext cx="1898378" cy="1569660"/>
          </a:xfrm>
          <a:prstGeom prst="rect">
            <a:avLst/>
          </a:prstGeom>
          <a:noFill/>
          <a:ln w="9525" cap="flat" cmpd="sng">
            <a:solidFill>
              <a:srgbClr val="1E4E7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40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4 staff</a:t>
            </a:r>
            <a:endParaRPr>
              <a:solidFill>
                <a:schemeClr val="accent1">
                  <a:lumMod val="50000"/>
                </a:schemeClr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40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9 faculty</a:t>
            </a:r>
            <a:endParaRPr>
              <a:solidFill>
                <a:schemeClr val="accent1">
                  <a:lumMod val="50000"/>
                </a:schemeClr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40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2 students</a:t>
            </a:r>
            <a:endParaRPr>
              <a:solidFill>
                <a:schemeClr val="accent1">
                  <a:lumMod val="50000"/>
                </a:schemeClr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40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1 alumna</a:t>
            </a:r>
            <a:endParaRPr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21" name="Google Shape;121;p4" descr="UTCrst_Stacked_65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140577" y="5972736"/>
            <a:ext cx="1688659" cy="71596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3BD7ABDF-47E2-45DA-9E12-0847DD2660DB}"/>
              </a:ext>
            </a:extLst>
          </p:cNvPr>
          <p:cNvGrpSpPr/>
          <p:nvPr/>
        </p:nvGrpSpPr>
        <p:grpSpPr>
          <a:xfrm>
            <a:off x="3864142" y="866273"/>
            <a:ext cx="5538537" cy="5043239"/>
            <a:chOff x="3864142" y="866273"/>
            <a:chExt cx="5538537" cy="5043239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CA283C07-8050-47A1-B39E-51D571254238}"/>
                </a:ext>
              </a:extLst>
            </p:cNvPr>
            <p:cNvCxnSpPr/>
            <p:nvPr/>
          </p:nvCxnSpPr>
          <p:spPr>
            <a:xfrm>
              <a:off x="3892216" y="866273"/>
              <a:ext cx="353728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6A006A1-63A8-48AD-9379-30E6B0B24015}"/>
                </a:ext>
              </a:extLst>
            </p:cNvPr>
            <p:cNvCxnSpPr>
              <a:cxnSpLocks/>
            </p:cNvCxnSpPr>
            <p:nvPr/>
          </p:nvCxnSpPr>
          <p:spPr>
            <a:xfrm>
              <a:off x="3892216" y="1614237"/>
              <a:ext cx="5510463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6885C772-89CE-4220-A462-F299D9C73FE3}"/>
                </a:ext>
              </a:extLst>
            </p:cNvPr>
            <p:cNvCxnSpPr>
              <a:cxnSpLocks/>
            </p:cNvCxnSpPr>
            <p:nvPr/>
          </p:nvCxnSpPr>
          <p:spPr>
            <a:xfrm>
              <a:off x="3864142" y="2687054"/>
              <a:ext cx="536407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60EFAEF6-0EA7-4257-9A88-58890CBE104F}"/>
                </a:ext>
              </a:extLst>
            </p:cNvPr>
            <p:cNvCxnSpPr>
              <a:cxnSpLocks/>
            </p:cNvCxnSpPr>
            <p:nvPr/>
          </p:nvCxnSpPr>
          <p:spPr>
            <a:xfrm>
              <a:off x="3864142" y="4469734"/>
              <a:ext cx="536407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9A5F4087-7E8B-4A76-BEDE-F926F6C7F464}"/>
                </a:ext>
              </a:extLst>
            </p:cNvPr>
            <p:cNvCxnSpPr>
              <a:cxnSpLocks/>
            </p:cNvCxnSpPr>
            <p:nvPr/>
          </p:nvCxnSpPr>
          <p:spPr>
            <a:xfrm>
              <a:off x="3864142" y="5909512"/>
              <a:ext cx="4732421" cy="0"/>
            </a:xfrm>
            <a:prstGeom prst="line">
              <a:avLst/>
            </a:prstGeom>
            <a:ln w="285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6"/>
          <p:cNvSpPr txBox="1"/>
          <p:nvPr/>
        </p:nvSpPr>
        <p:spPr>
          <a:xfrm>
            <a:off x="2685141" y="1833714"/>
            <a:ext cx="388620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80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Campus as Living Lab</a:t>
            </a:r>
            <a:endParaRPr/>
          </a:p>
        </p:txBody>
      </p:sp>
      <p:grpSp>
        <p:nvGrpSpPr>
          <p:cNvPr id="128" name="Google Shape;128;p6"/>
          <p:cNvGrpSpPr/>
          <p:nvPr/>
        </p:nvGrpSpPr>
        <p:grpSpPr>
          <a:xfrm>
            <a:off x="6995312" y="1463898"/>
            <a:ext cx="1051655" cy="1288691"/>
            <a:chOff x="1337436" y="1839689"/>
            <a:chExt cx="2684821" cy="3386319"/>
          </a:xfrm>
        </p:grpSpPr>
        <p:grpSp>
          <p:nvGrpSpPr>
            <p:cNvPr id="129" name="Google Shape;129;p6"/>
            <p:cNvGrpSpPr/>
            <p:nvPr/>
          </p:nvGrpSpPr>
          <p:grpSpPr>
            <a:xfrm>
              <a:off x="1337436" y="1839689"/>
              <a:ext cx="2684821" cy="3386319"/>
              <a:chOff x="3880801" y="1791244"/>
              <a:chExt cx="2684821" cy="3386319"/>
            </a:xfrm>
          </p:grpSpPr>
          <p:sp>
            <p:nvSpPr>
              <p:cNvPr id="130" name="Google Shape;130;p6"/>
              <p:cNvSpPr/>
              <p:nvPr/>
            </p:nvSpPr>
            <p:spPr>
              <a:xfrm rot="10800000" flipH="1">
                <a:off x="4533334" y="4983597"/>
                <a:ext cx="1333004" cy="193966"/>
              </a:xfrm>
              <a:prstGeom prst="flowChartManualOperation">
                <a:avLst/>
              </a:prstGeom>
              <a:solidFill>
                <a:schemeClr val="dk1"/>
              </a:solidFill>
              <a:ln w="12700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pic>
            <p:nvPicPr>
              <p:cNvPr id="131" name="Google Shape;131;p6"/>
              <p:cNvPicPr preferRelativeResize="0"/>
              <p:nvPr/>
            </p:nvPicPr>
            <p:blipFill rotWithShape="1">
              <a:blip r:embed="rId3">
                <a:alphaModFix/>
              </a:blip>
              <a:srcRect l="2084" t="17566" r="6067" b="1"/>
              <a:stretch/>
            </p:blipFill>
            <p:spPr>
              <a:xfrm>
                <a:off x="3880801" y="1791244"/>
                <a:ext cx="2684821" cy="3343317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sp>
          <p:nvSpPr>
            <p:cNvPr id="132" name="Google Shape;132;p6"/>
            <p:cNvSpPr/>
            <p:nvPr/>
          </p:nvSpPr>
          <p:spPr>
            <a:xfrm>
              <a:off x="1779832" y="3495333"/>
              <a:ext cx="1715417" cy="1715418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33" name="Google Shape;133;p6" descr="https://openclipart.org/image/2400px/svg_to_png/173650/library-pictogram.png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2064969" y="3718155"/>
              <a:ext cx="1180849" cy="1180849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34" name="Google Shape;134;p6"/>
          <p:cNvSpPr/>
          <p:nvPr/>
        </p:nvSpPr>
        <p:spPr>
          <a:xfrm>
            <a:off x="2685141" y="3256734"/>
            <a:ext cx="3886200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80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University as Agent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80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of Change</a:t>
            </a:r>
            <a:endParaRPr/>
          </a:p>
        </p:txBody>
      </p:sp>
      <p:grpSp>
        <p:nvGrpSpPr>
          <p:cNvPr id="135" name="Google Shape;135;p6"/>
          <p:cNvGrpSpPr/>
          <p:nvPr/>
        </p:nvGrpSpPr>
        <p:grpSpPr>
          <a:xfrm>
            <a:off x="6995311" y="3180081"/>
            <a:ext cx="1133539" cy="1133250"/>
            <a:chOff x="2074110" y="1340659"/>
            <a:chExt cx="4767294" cy="4766081"/>
          </a:xfrm>
        </p:grpSpPr>
        <p:sp>
          <p:nvSpPr>
            <p:cNvPr id="136" name="Google Shape;136;p6"/>
            <p:cNvSpPr/>
            <p:nvPr/>
          </p:nvSpPr>
          <p:spPr>
            <a:xfrm rot="10800000">
              <a:off x="3933110" y="5683406"/>
              <a:ext cx="931334" cy="423334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06620F"/>
            </a:solidFill>
            <a:ln w="9525" cap="flat" cmpd="sng">
              <a:solidFill>
                <a:srgbClr val="06620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6"/>
            <p:cNvSpPr/>
            <p:nvPr/>
          </p:nvSpPr>
          <p:spPr>
            <a:xfrm rot="5400000">
              <a:off x="6164070" y="3376255"/>
              <a:ext cx="931334" cy="423334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06620F"/>
            </a:solidFill>
            <a:ln w="9525" cap="flat" cmpd="sng">
              <a:solidFill>
                <a:srgbClr val="06620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6"/>
            <p:cNvSpPr/>
            <p:nvPr/>
          </p:nvSpPr>
          <p:spPr>
            <a:xfrm rot="-5400000" flipH="1">
              <a:off x="1820110" y="3380491"/>
              <a:ext cx="931334" cy="423334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06620F"/>
            </a:solidFill>
            <a:ln w="9525" cap="flat" cmpd="sng">
              <a:solidFill>
                <a:srgbClr val="06620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39" name="Google Shape;139;p6" descr="https://image.freepik.com/free-icon/black-graduation-cap-tool-of-university-student-for-head_318-58900.png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3128889" y="2313250"/>
              <a:ext cx="2630770" cy="263077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0" name="Google Shape;140;p6"/>
            <p:cNvSpPr/>
            <p:nvPr/>
          </p:nvSpPr>
          <p:spPr>
            <a:xfrm>
              <a:off x="2446475" y="1737972"/>
              <a:ext cx="4036789" cy="3948263"/>
            </a:xfrm>
            <a:prstGeom prst="donut">
              <a:avLst>
                <a:gd name="adj" fmla="val 13896"/>
              </a:avLst>
            </a:prstGeom>
            <a:solidFill>
              <a:srgbClr val="008000"/>
            </a:solidFill>
            <a:ln w="38100" cap="flat" cmpd="sng">
              <a:solidFill>
                <a:srgbClr val="38562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" name="Google Shape;142;p6"/>
            <p:cNvSpPr/>
            <p:nvPr/>
          </p:nvSpPr>
          <p:spPr>
            <a:xfrm>
              <a:off x="3962152" y="1340659"/>
              <a:ext cx="931334" cy="423334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06620F"/>
            </a:solidFill>
            <a:ln w="9525" cap="flat" cmpd="sng">
              <a:solidFill>
                <a:srgbClr val="06620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3" name="Google Shape;143;p6"/>
          <p:cNvSpPr txBox="1">
            <a:spLocks noGrp="1"/>
          </p:cNvSpPr>
          <p:nvPr>
            <p:ph type="title"/>
          </p:nvPr>
        </p:nvSpPr>
        <p:spPr>
          <a:xfrm>
            <a:off x="2685141" y="756556"/>
            <a:ext cx="7968343" cy="5715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3200"/>
              <a:buFont typeface="Calibri"/>
              <a:buNone/>
            </a:pPr>
            <a:r>
              <a:rPr lang="en-CA" sz="3200" dirty="0">
                <a:solidFill>
                  <a:srgbClr val="1E4E79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Three Subcommittees</a:t>
            </a:r>
            <a:endParaRPr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44" name="Google Shape;144;p6"/>
          <p:cNvSpPr txBox="1"/>
          <p:nvPr/>
        </p:nvSpPr>
        <p:spPr>
          <a:xfrm>
            <a:off x="2685141" y="5010468"/>
            <a:ext cx="4212771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280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Curriculum Innovation</a:t>
            </a:r>
            <a:endParaRPr sz="1600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5" name="Google Shape;145;p6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976947" y="4621466"/>
            <a:ext cx="1151904" cy="13012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p6" descr="UTCrst_Stacked_655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0140577" y="5972736"/>
            <a:ext cx="1688659" cy="7159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9"/>
          <p:cNvSpPr txBox="1">
            <a:spLocks noGrp="1"/>
          </p:cNvSpPr>
          <p:nvPr>
            <p:ph type="title"/>
          </p:nvPr>
        </p:nvSpPr>
        <p:spPr>
          <a:xfrm>
            <a:off x="1440164" y="417890"/>
            <a:ext cx="4279741" cy="6091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3200"/>
              <a:buFont typeface="Calibri"/>
              <a:buNone/>
            </a:pPr>
            <a:r>
              <a:rPr lang="en-CA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CECCS Goals</a:t>
            </a:r>
            <a:endParaRPr dirty="0">
              <a:solidFill>
                <a:schemeClr val="accent1">
                  <a:lumMod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52" name="Google Shape;152;p19"/>
          <p:cNvSpPr txBox="1"/>
          <p:nvPr/>
        </p:nvSpPr>
        <p:spPr>
          <a:xfrm>
            <a:off x="2407021" y="1264553"/>
            <a:ext cx="8451479" cy="52707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66700" marR="0" lvl="0" indent="-266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400"/>
              <a:buFont typeface="Arial"/>
              <a:buChar char="•"/>
            </a:pPr>
            <a:r>
              <a:rPr lang="en-CA" sz="2400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1000 students/year on CLL projects on campus</a:t>
            </a:r>
            <a:endParaRPr dirty="0">
              <a:solidFill>
                <a:schemeClr val="accent1">
                  <a:lumMod val="50000"/>
                </a:schemeClr>
              </a:solidFill>
            </a:endParaRPr>
          </a:p>
          <a:p>
            <a:pPr marL="266700" marR="0" lvl="0" indent="-266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400"/>
              <a:buFont typeface="Arial"/>
              <a:buChar char="•"/>
            </a:pPr>
            <a:r>
              <a:rPr lang="en-CA" sz="2400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Global leadership in sustainability standards</a:t>
            </a:r>
            <a:endParaRPr dirty="0">
              <a:solidFill>
                <a:schemeClr val="accent1">
                  <a:lumMod val="50000"/>
                </a:schemeClr>
              </a:solidFill>
            </a:endParaRPr>
          </a:p>
          <a:p>
            <a:pPr marL="266700" marR="0" lvl="0" indent="-266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400"/>
              <a:buFont typeface="Arial"/>
              <a:buChar char="•"/>
            </a:pPr>
            <a:r>
              <a:rPr lang="en-CA" sz="2400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Signature sustainability projects</a:t>
            </a:r>
            <a:endParaRPr dirty="0">
              <a:solidFill>
                <a:schemeClr val="accent1">
                  <a:lumMod val="50000"/>
                </a:schemeClr>
              </a:solidFill>
            </a:endParaRPr>
          </a:p>
          <a:p>
            <a:pPr marL="266700" marR="0" lvl="0" indent="-1143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400"/>
              <a:buFont typeface="Arial"/>
              <a:buNone/>
            </a:pPr>
            <a:endParaRPr sz="24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66700" marR="0" lvl="0" indent="-266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400"/>
              <a:buFont typeface="Arial"/>
              <a:buChar char="•"/>
            </a:pPr>
            <a:r>
              <a:rPr lang="en-CA" sz="2400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5000 students/year on AOC projects in the community</a:t>
            </a:r>
            <a:endParaRPr dirty="0">
              <a:solidFill>
                <a:schemeClr val="accent1">
                  <a:lumMod val="50000"/>
                </a:schemeClr>
              </a:solidFill>
            </a:endParaRPr>
          </a:p>
          <a:p>
            <a:pPr marL="266700" marR="0" lvl="0" indent="-266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400"/>
              <a:buFont typeface="Arial"/>
              <a:buChar char="•"/>
            </a:pPr>
            <a:r>
              <a:rPr lang="en-CA" sz="2400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Develop sustainability-oriented CEL principles</a:t>
            </a:r>
            <a:endParaRPr dirty="0">
              <a:solidFill>
                <a:schemeClr val="accent1">
                  <a:lumMod val="50000"/>
                </a:schemeClr>
              </a:solidFill>
            </a:endParaRPr>
          </a:p>
          <a:p>
            <a:pPr marL="266700" marR="0" lvl="0" indent="-266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400"/>
              <a:buFont typeface="Arial"/>
              <a:buChar char="•"/>
            </a:pPr>
            <a:r>
              <a:rPr lang="en-CA" sz="2400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Sustainability a priority in CEL courses</a:t>
            </a:r>
            <a:endParaRPr dirty="0">
              <a:solidFill>
                <a:schemeClr val="accent1">
                  <a:lumMod val="50000"/>
                </a:schemeClr>
              </a:solidFill>
            </a:endParaRPr>
          </a:p>
          <a:p>
            <a:pPr marL="266700" marR="0" lvl="0" indent="-266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800"/>
              <a:buFont typeface="Calibri"/>
              <a:buNone/>
            </a:pPr>
            <a:endParaRPr sz="28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66700" marR="0" lvl="0" indent="-266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400"/>
              <a:buFont typeface="Arial"/>
              <a:buChar char="•"/>
            </a:pPr>
            <a:r>
              <a:rPr lang="en-CA" sz="2400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Sustainability curriculum pathways for every undergraduate student</a:t>
            </a:r>
            <a:endParaRPr dirty="0">
              <a:solidFill>
                <a:schemeClr val="accent1">
                  <a:lumMod val="50000"/>
                </a:schemeClr>
              </a:solidFill>
            </a:endParaRPr>
          </a:p>
          <a:p>
            <a:pPr marL="266700" marR="0" lvl="0" indent="-266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400"/>
              <a:buFont typeface="Arial"/>
              <a:buChar char="•"/>
            </a:pPr>
            <a:r>
              <a:rPr lang="en-CA" sz="2400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Sustainability community of practice for faculty</a:t>
            </a:r>
            <a:endParaRPr dirty="0">
              <a:solidFill>
                <a:schemeClr val="accent1">
                  <a:lumMod val="50000"/>
                </a:schemeClr>
              </a:solidFill>
            </a:endParaRPr>
          </a:p>
          <a:p>
            <a:pPr marL="266700" marR="0" lvl="0" indent="-1143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400"/>
              <a:buFont typeface="Arial"/>
              <a:buNone/>
            </a:pPr>
            <a:endParaRPr sz="24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66700" marR="0" lvl="0" indent="-266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400"/>
              <a:buFont typeface="Arial"/>
              <a:buChar char="•"/>
            </a:pPr>
            <a:r>
              <a:rPr lang="en-CA" sz="2400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Sustainability a key component of U of T identity</a:t>
            </a:r>
            <a:endParaRPr dirty="0">
              <a:solidFill>
                <a:schemeClr val="accent1">
                  <a:lumMod val="50000"/>
                </a:schemeClr>
              </a:solidFill>
            </a:endParaRPr>
          </a:p>
          <a:p>
            <a:pPr marL="266700" marR="0" lvl="0" indent="-266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400"/>
              <a:buFont typeface="Arial"/>
              <a:buChar char="•"/>
            </a:pPr>
            <a:r>
              <a:rPr lang="en-CA" sz="2400" dirty="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International leadership in operational and academic sustainability</a:t>
            </a:r>
            <a:endParaRPr dirty="0">
              <a:solidFill>
                <a:schemeClr val="accent1">
                  <a:lumMod val="50000"/>
                </a:schemeClr>
              </a:solidFill>
            </a:endParaRPr>
          </a:p>
          <a:p>
            <a:pPr marL="266700" marR="0" lvl="0" indent="-266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3200"/>
              <a:buFont typeface="Calibri"/>
              <a:buNone/>
            </a:pPr>
            <a:endParaRPr sz="3200" dirty="0">
              <a:solidFill>
                <a:schemeClr val="accent1">
                  <a:lumMod val="50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53" name="Google Shape;153;p19"/>
          <p:cNvGrpSpPr/>
          <p:nvPr/>
        </p:nvGrpSpPr>
        <p:grpSpPr>
          <a:xfrm>
            <a:off x="1472405" y="1291765"/>
            <a:ext cx="765638" cy="957896"/>
            <a:chOff x="1337436" y="1839689"/>
            <a:chExt cx="2684821" cy="3386319"/>
          </a:xfrm>
        </p:grpSpPr>
        <p:grpSp>
          <p:nvGrpSpPr>
            <p:cNvPr id="154" name="Google Shape;154;p19"/>
            <p:cNvGrpSpPr/>
            <p:nvPr/>
          </p:nvGrpSpPr>
          <p:grpSpPr>
            <a:xfrm>
              <a:off x="1337436" y="1839689"/>
              <a:ext cx="2684821" cy="3386319"/>
              <a:chOff x="3880801" y="1791244"/>
              <a:chExt cx="2684821" cy="3386319"/>
            </a:xfrm>
          </p:grpSpPr>
          <p:sp>
            <p:nvSpPr>
              <p:cNvPr id="155" name="Google Shape;155;p19"/>
              <p:cNvSpPr/>
              <p:nvPr/>
            </p:nvSpPr>
            <p:spPr>
              <a:xfrm rot="10800000" flipH="1">
                <a:off x="4533334" y="4983597"/>
                <a:ext cx="1333004" cy="193966"/>
              </a:xfrm>
              <a:prstGeom prst="flowChartManualOperation">
                <a:avLst/>
              </a:prstGeom>
              <a:solidFill>
                <a:schemeClr val="dk1"/>
              </a:solidFill>
              <a:ln w="12700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chemeClr val="accent1">
                      <a:lumMod val="50000"/>
                    </a:schemeClr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pic>
            <p:nvPicPr>
              <p:cNvPr id="156" name="Google Shape;156;p19"/>
              <p:cNvPicPr preferRelativeResize="0"/>
              <p:nvPr/>
            </p:nvPicPr>
            <p:blipFill rotWithShape="1">
              <a:blip r:embed="rId3">
                <a:alphaModFix/>
              </a:blip>
              <a:srcRect l="2084" t="17566" r="6067" b="1"/>
              <a:stretch/>
            </p:blipFill>
            <p:spPr>
              <a:xfrm>
                <a:off x="3880801" y="1791244"/>
                <a:ext cx="2684821" cy="3343317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sp>
          <p:nvSpPr>
            <p:cNvPr id="157" name="Google Shape;157;p19"/>
            <p:cNvSpPr/>
            <p:nvPr/>
          </p:nvSpPr>
          <p:spPr>
            <a:xfrm>
              <a:off x="1779832" y="3495333"/>
              <a:ext cx="1715417" cy="1715418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58" name="Google Shape;158;p19" descr="https://openclipart.org/image/2400px/svg_to_png/173650/library-pictogram.png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2064969" y="3718155"/>
              <a:ext cx="1180849" cy="1180849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59" name="Google Shape;159;p19"/>
          <p:cNvGrpSpPr/>
          <p:nvPr/>
        </p:nvGrpSpPr>
        <p:grpSpPr>
          <a:xfrm>
            <a:off x="1412954" y="2735913"/>
            <a:ext cx="825252" cy="842355"/>
            <a:chOff x="2074110" y="1340659"/>
            <a:chExt cx="4767294" cy="4766081"/>
          </a:xfrm>
        </p:grpSpPr>
        <p:sp>
          <p:nvSpPr>
            <p:cNvPr id="160" name="Google Shape;160;p19"/>
            <p:cNvSpPr/>
            <p:nvPr/>
          </p:nvSpPr>
          <p:spPr>
            <a:xfrm rot="10800000">
              <a:off x="3933110" y="5683406"/>
              <a:ext cx="931334" cy="423334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06620F"/>
            </a:solidFill>
            <a:ln w="9525" cap="flat" cmpd="sng">
              <a:solidFill>
                <a:srgbClr val="06620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1" name="Google Shape;161;p19"/>
            <p:cNvSpPr/>
            <p:nvPr/>
          </p:nvSpPr>
          <p:spPr>
            <a:xfrm rot="5400000">
              <a:off x="6164070" y="3376255"/>
              <a:ext cx="931334" cy="423334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06620F"/>
            </a:solidFill>
            <a:ln w="9525" cap="flat" cmpd="sng">
              <a:solidFill>
                <a:srgbClr val="06620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" name="Google Shape;162;p19"/>
            <p:cNvSpPr/>
            <p:nvPr/>
          </p:nvSpPr>
          <p:spPr>
            <a:xfrm rot="-5400000" flipH="1">
              <a:off x="1820110" y="3380491"/>
              <a:ext cx="931334" cy="423334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06620F"/>
            </a:solidFill>
            <a:ln w="9525" cap="flat" cmpd="sng">
              <a:solidFill>
                <a:srgbClr val="06620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63" name="Google Shape;163;p19" descr="https://image.freepik.com/free-icon/black-graduation-cap-tool-of-university-student-for-head_318-58900.png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3128889" y="2313250"/>
              <a:ext cx="2630770" cy="263077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4" name="Google Shape;164;p19"/>
            <p:cNvSpPr/>
            <p:nvPr/>
          </p:nvSpPr>
          <p:spPr>
            <a:xfrm>
              <a:off x="2446475" y="1737972"/>
              <a:ext cx="4036789" cy="3948263"/>
            </a:xfrm>
            <a:prstGeom prst="donut">
              <a:avLst>
                <a:gd name="adj" fmla="val 13896"/>
              </a:avLst>
            </a:prstGeom>
            <a:solidFill>
              <a:srgbClr val="008000"/>
            </a:solidFill>
            <a:ln w="38100" cap="flat" cmpd="sng">
              <a:solidFill>
                <a:srgbClr val="385623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" name="Google Shape;166;p19"/>
            <p:cNvSpPr/>
            <p:nvPr/>
          </p:nvSpPr>
          <p:spPr>
            <a:xfrm>
              <a:off x="3962152" y="1340659"/>
              <a:ext cx="931334" cy="423334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rgbClr val="06620F"/>
            </a:solidFill>
            <a:ln w="9525" cap="flat" cmpd="sng">
              <a:solidFill>
                <a:srgbClr val="06620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accent1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67" name="Google Shape;167;p19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440165" y="4006330"/>
            <a:ext cx="838622" cy="9672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68" name="Google Shape;168;p19" descr="Image result for u of t logo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280351" y="5319334"/>
            <a:ext cx="1095962" cy="11189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69" name="Google Shape;169;p19" descr="UTCrst_Stacked_655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10140577" y="5972736"/>
            <a:ext cx="1688659" cy="71596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E783BA66-004F-45E9-8D0B-C4F0127FB07A}"/>
              </a:ext>
            </a:extLst>
          </p:cNvPr>
          <p:cNvGrpSpPr/>
          <p:nvPr/>
        </p:nvGrpSpPr>
        <p:grpSpPr>
          <a:xfrm>
            <a:off x="2508584" y="1606217"/>
            <a:ext cx="7609938" cy="4014537"/>
            <a:chOff x="2508584" y="1606217"/>
            <a:chExt cx="7609938" cy="4014537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7DE37C75-6364-4120-B27A-75FCF9AF92B0}"/>
                </a:ext>
              </a:extLst>
            </p:cNvPr>
            <p:cNvCxnSpPr/>
            <p:nvPr/>
          </p:nvCxnSpPr>
          <p:spPr>
            <a:xfrm>
              <a:off x="2508584" y="1606217"/>
              <a:ext cx="605188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755F918A-9C80-47E8-92A2-BB9ACC112A03}"/>
                </a:ext>
              </a:extLst>
            </p:cNvPr>
            <p:cNvCxnSpPr>
              <a:cxnSpLocks/>
            </p:cNvCxnSpPr>
            <p:nvPr/>
          </p:nvCxnSpPr>
          <p:spPr>
            <a:xfrm>
              <a:off x="2508584" y="2913652"/>
              <a:ext cx="694021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E205BAF2-190A-4A4E-99AA-B5664017814F}"/>
                </a:ext>
              </a:extLst>
            </p:cNvPr>
            <p:cNvCxnSpPr>
              <a:cxnSpLocks/>
            </p:cNvCxnSpPr>
            <p:nvPr/>
          </p:nvCxnSpPr>
          <p:spPr>
            <a:xfrm>
              <a:off x="2508584" y="4323351"/>
              <a:ext cx="760993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5EB1920-6E6B-4360-A7DC-C9E9327FCADB}"/>
                </a:ext>
              </a:extLst>
            </p:cNvPr>
            <p:cNvCxnSpPr>
              <a:cxnSpLocks/>
            </p:cNvCxnSpPr>
            <p:nvPr/>
          </p:nvCxnSpPr>
          <p:spPr>
            <a:xfrm>
              <a:off x="2767264" y="4638176"/>
              <a:ext cx="944478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CA36E145-B7CA-4CF8-B9A5-CA9D338F6577}"/>
                </a:ext>
              </a:extLst>
            </p:cNvPr>
            <p:cNvCxnSpPr>
              <a:cxnSpLocks/>
            </p:cNvCxnSpPr>
            <p:nvPr/>
          </p:nvCxnSpPr>
          <p:spPr>
            <a:xfrm>
              <a:off x="2508584" y="5620754"/>
              <a:ext cx="6238374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0"/>
          <p:cNvSpPr txBox="1">
            <a:spLocks noGrp="1"/>
          </p:cNvSpPr>
          <p:nvPr>
            <p:ph type="title"/>
          </p:nvPr>
        </p:nvSpPr>
        <p:spPr>
          <a:xfrm>
            <a:off x="1152815" y="1102084"/>
            <a:ext cx="10515600" cy="97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3200"/>
              <a:buFont typeface="Calibri"/>
              <a:buNone/>
            </a:pPr>
            <a:r>
              <a:rPr lang="en-CA" dirty="0">
                <a:latin typeface="Calibri Light" panose="020F0302020204030204" pitchFamily="34" charset="0"/>
                <a:cs typeface="Calibri Light" panose="020F0302020204030204" pitchFamily="34" charset="0"/>
              </a:rPr>
              <a:t>New Phase for CECCS in 2019: From Vision to Action</a:t>
            </a:r>
            <a:endParaRPr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75" name="Google Shape;175;p20"/>
          <p:cNvSpPr txBox="1">
            <a:spLocks noGrp="1"/>
          </p:cNvSpPr>
          <p:nvPr>
            <p:ph type="body" idx="1"/>
          </p:nvPr>
        </p:nvSpPr>
        <p:spPr>
          <a:xfrm>
            <a:off x="1228175" y="2302313"/>
            <a:ext cx="9816814" cy="348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2800"/>
              <a:buChar char="•"/>
            </a:pPr>
            <a:r>
              <a:rPr lang="en-CA" dirty="0"/>
              <a:t>Dec 2018, President approved:</a:t>
            </a:r>
            <a:endParaRPr dirty="0"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E79"/>
              </a:buClr>
              <a:buSzPts val="2400"/>
              <a:buChar char="•"/>
            </a:pPr>
            <a:r>
              <a:rPr lang="en-CA" dirty="0"/>
              <a:t>Extension of mandate of CECCS and Presidential Advisor to end of 2020</a:t>
            </a:r>
            <a:endParaRPr dirty="0"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E79"/>
              </a:buClr>
              <a:buSzPts val="2400"/>
              <a:buChar char="•"/>
            </a:pPr>
            <a:r>
              <a:rPr lang="en-CA" dirty="0"/>
              <a:t>Hiring two senior full-time staff to support CECCS</a:t>
            </a:r>
            <a:endParaRPr dirty="0"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E79"/>
              </a:buClr>
              <a:buSzPts val="2400"/>
              <a:buChar char="•"/>
            </a:pPr>
            <a:r>
              <a:rPr lang="en-CA" dirty="0"/>
              <a:t>Providing 4 student RAs per terms for two years</a:t>
            </a:r>
            <a:endParaRPr dirty="0"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Clr>
                <a:srgbClr val="1E4E79"/>
              </a:buClr>
              <a:buSzPts val="2400"/>
              <a:buChar char="•"/>
            </a:pPr>
            <a:r>
              <a:rPr lang="en-CA" dirty="0"/>
              <a:t>Funds for conference attendance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E4E79"/>
              </a:buClr>
              <a:buSzPts val="2800"/>
              <a:buChar char="•"/>
            </a:pPr>
            <a:r>
              <a:rPr lang="en-CA" dirty="0"/>
              <a:t>This has allowed us to begin to implement our ambitious plans</a:t>
            </a:r>
            <a:endParaRPr dirty="0"/>
          </a:p>
          <a:p>
            <a:pPr marL="685800" lvl="1" indent="-76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1E4E79"/>
              </a:buClr>
              <a:buSzPts val="2400"/>
              <a:buNone/>
            </a:pPr>
            <a:endParaRPr dirty="0"/>
          </a:p>
        </p:txBody>
      </p:sp>
      <p:pic>
        <p:nvPicPr>
          <p:cNvPr id="4" name="Google Shape;169;p19" descr="UTCrst_Stacked_655">
            <a:extLst>
              <a:ext uri="{FF2B5EF4-FFF2-40B4-BE49-F238E27FC236}">
                <a16:creationId xmlns:a16="http://schemas.microsoft.com/office/drawing/2014/main" id="{9B5423C7-FD76-4121-A44B-552F7B33BDFC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140577" y="5972736"/>
            <a:ext cx="1688659" cy="7159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718D1-DBD8-4168-8B09-3757BC154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6564" y="527558"/>
            <a:ext cx="10515600" cy="404894"/>
          </a:xfrm>
        </p:spPr>
        <p:txBody>
          <a:bodyPr>
            <a:noAutofit/>
          </a:bodyPr>
          <a:lstStyle/>
          <a:p>
            <a:r>
              <a:rPr lang="en-CA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Current CECCS Activities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EA3B601-E5E0-48A5-A267-B49CF9E1E6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4127351"/>
              </p:ext>
            </p:extLst>
          </p:nvPr>
        </p:nvGraphicFramePr>
        <p:xfrm>
          <a:off x="1013662" y="1251282"/>
          <a:ext cx="10441404" cy="50123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357067">
                  <a:extLst>
                    <a:ext uri="{9D8B030D-6E8A-4147-A177-3AD203B41FA5}">
                      <a16:colId xmlns:a16="http://schemas.microsoft.com/office/drawing/2014/main" val="2088777569"/>
                    </a:ext>
                  </a:extLst>
                </a:gridCol>
                <a:gridCol w="8084337">
                  <a:extLst>
                    <a:ext uri="{9D8B030D-6E8A-4147-A177-3AD203B41FA5}">
                      <a16:colId xmlns:a16="http://schemas.microsoft.com/office/drawing/2014/main" val="1472257981"/>
                    </a:ext>
                  </a:extLst>
                </a:gridCol>
              </a:tblGrid>
              <a:tr h="703306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CA" sz="2100" b="0" dirty="0">
                          <a:solidFill>
                            <a:srgbClr val="1E4E79"/>
                          </a:solidFill>
                        </a:rPr>
                        <a:t>CLL</a:t>
                      </a:r>
                      <a:endParaRPr sz="2100" b="0" dirty="0">
                        <a:solidFill>
                          <a:srgbClr val="1E4E79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CA" sz="2200" b="0" dirty="0">
                          <a:solidFill>
                            <a:srgbClr val="1E4E79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CLL principles, projects, student opportunities, and database </a:t>
                      </a:r>
                      <a:endParaRPr sz="2200" b="0" dirty="0">
                        <a:solidFill>
                          <a:srgbClr val="1E4E79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3965808010"/>
                  </a:ext>
                </a:extLst>
              </a:tr>
              <a:tr h="703306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CA" sz="2100" dirty="0">
                          <a:solidFill>
                            <a:srgbClr val="1E4E79"/>
                          </a:solidFill>
                        </a:rPr>
                        <a:t>AOC</a:t>
                      </a:r>
                      <a:endParaRPr sz="2100" dirty="0">
                        <a:solidFill>
                          <a:srgbClr val="1E4E79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CA" sz="2200" dirty="0">
                          <a:solidFill>
                            <a:srgbClr val="1E4E79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Community of practice for CEL instructors (with CCP) </a:t>
                      </a:r>
                      <a:endParaRPr sz="2200" dirty="0">
                        <a:solidFill>
                          <a:srgbClr val="1E4E79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268522963"/>
                  </a:ext>
                </a:extLst>
              </a:tr>
              <a:tr h="703306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CA" sz="2100" dirty="0">
                          <a:solidFill>
                            <a:srgbClr val="1E4E79"/>
                          </a:solidFill>
                        </a:rPr>
                        <a:t>CI</a:t>
                      </a:r>
                      <a:endParaRPr sz="2100" dirty="0">
                        <a:solidFill>
                          <a:srgbClr val="1E4E79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CA" sz="2200" dirty="0">
                          <a:solidFill>
                            <a:srgbClr val="1E4E79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Sustainability curriculum pathways programs at 5 divisions</a:t>
                      </a:r>
                      <a:endParaRPr sz="2200" dirty="0">
                        <a:solidFill>
                          <a:srgbClr val="1E4E79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2352919960"/>
                  </a:ext>
                </a:extLst>
              </a:tr>
              <a:tr h="703306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CA" sz="2100" dirty="0">
                          <a:solidFill>
                            <a:srgbClr val="1E4E79"/>
                          </a:solidFill>
                        </a:rPr>
                        <a:t>Air Travel</a:t>
                      </a:r>
                      <a:endParaRPr sz="2100" dirty="0">
                        <a:solidFill>
                          <a:srgbClr val="1E4E79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CA" sz="2200" dirty="0">
                          <a:solidFill>
                            <a:srgbClr val="1E4E79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Measuring air travel emissions; virtual conferences; internal offsets </a:t>
                      </a:r>
                      <a:endParaRPr sz="2200" dirty="0">
                        <a:solidFill>
                          <a:srgbClr val="1E4E79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4195037024"/>
                  </a:ext>
                </a:extLst>
              </a:tr>
              <a:tr h="792464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CA" sz="2100" dirty="0">
                          <a:solidFill>
                            <a:srgbClr val="1E4E79"/>
                          </a:solidFill>
                        </a:rPr>
                        <a:t>UC3 / U7+</a:t>
                      </a:r>
                      <a:endParaRPr sz="2100" dirty="0">
                        <a:solidFill>
                          <a:srgbClr val="1E4E79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CA" sz="2200" dirty="0">
                          <a:solidFill>
                            <a:srgbClr val="1E4E79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Leadership in the UC3 and U7+ network</a:t>
                      </a:r>
                      <a:endParaRPr sz="2200" dirty="0">
                        <a:solidFill>
                          <a:srgbClr val="1E4E79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3117361575"/>
                  </a:ext>
                </a:extLst>
              </a:tr>
              <a:tr h="703306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CA" sz="2100" dirty="0">
                          <a:solidFill>
                            <a:srgbClr val="1E4E79"/>
                          </a:solidFill>
                        </a:rPr>
                        <a:t>SDGs at U of T</a:t>
                      </a:r>
                      <a:endParaRPr sz="2100" dirty="0">
                        <a:solidFill>
                          <a:srgbClr val="1E4E79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CA" sz="2200" dirty="0">
                          <a:solidFill>
                            <a:srgbClr val="1E4E79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SDG Advisory Group:  SDG-related efforts across U of T</a:t>
                      </a:r>
                      <a:endParaRPr sz="2200" dirty="0">
                        <a:solidFill>
                          <a:srgbClr val="1E4E79"/>
                        </a:solidFill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20914990"/>
                  </a:ext>
                </a:extLst>
              </a:tr>
              <a:tr h="703306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CA" sz="2100" dirty="0">
                          <a:solidFill>
                            <a:srgbClr val="1E4E79"/>
                          </a:solidFill>
                        </a:rPr>
                        <a:t>Sustainability Day</a:t>
                      </a:r>
                      <a:endParaRPr sz="2100" dirty="0">
                        <a:solidFill>
                          <a:srgbClr val="1E4E79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CA" sz="2200" dirty="0">
                          <a:solidFill>
                            <a:srgbClr val="1E4E79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Sustainability Day: Innovation Prize, grants, scholarships, &amp; showcase</a:t>
                      </a:r>
                      <a:endParaRPr sz="2200" dirty="0">
                        <a:solidFill>
                          <a:srgbClr val="1E4E79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4169610972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F6FFAED-F20E-492F-97B7-D9BB04CEE72E}"/>
              </a:ext>
            </a:extLst>
          </p:cNvPr>
          <p:cNvSpPr txBox="1"/>
          <p:nvPr/>
        </p:nvSpPr>
        <p:spPr>
          <a:xfrm rot="16200000">
            <a:off x="-452699" y="2070264"/>
            <a:ext cx="2003896" cy="3753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800" dirty="0">
                <a:solidFill>
                  <a:schemeClr val="accent1">
                    <a:lumMod val="50000"/>
                  </a:schemeClr>
                </a:solidFill>
              </a:rPr>
              <a:t>Subcommittees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3E46826-01E4-49F6-8395-90CE9BF23A07}"/>
              </a:ext>
            </a:extLst>
          </p:cNvPr>
          <p:cNvSpPr txBox="1"/>
          <p:nvPr/>
        </p:nvSpPr>
        <p:spPr>
          <a:xfrm rot="16200000">
            <a:off x="-24918" y="4597532"/>
            <a:ext cx="1148335" cy="375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800" dirty="0">
                <a:solidFill>
                  <a:schemeClr val="accent1">
                    <a:lumMod val="50000"/>
                  </a:schemeClr>
                </a:solidFill>
              </a:rPr>
              <a:t>Projects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CB8768C-00F0-4A8B-A1AD-EEEEDF4D81A4}"/>
              </a:ext>
            </a:extLst>
          </p:cNvPr>
          <p:cNvCxnSpPr/>
          <p:nvPr/>
        </p:nvCxnSpPr>
        <p:spPr>
          <a:xfrm>
            <a:off x="246647" y="3374858"/>
            <a:ext cx="11208419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Google Shape;169;p19" descr="UTCrst_Stacked_655">
            <a:extLst>
              <a:ext uri="{FF2B5EF4-FFF2-40B4-BE49-F238E27FC236}">
                <a16:creationId xmlns:a16="http://schemas.microsoft.com/office/drawing/2014/main" id="{D84BDAEC-9014-433F-B26B-1A400B85280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140577" y="5972736"/>
            <a:ext cx="1688659" cy="7159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92519262"/>
      </p:ext>
    </p:extLst>
  </p:cSld>
  <p:clrMapOvr>
    <a:masterClrMapping/>
  </p:clrMapOvr>
</p:sld>
</file>

<file path=ppt/theme/theme1.xml><?xml version="1.0" encoding="utf-8"?>
<a:theme xmlns:a="http://schemas.openxmlformats.org/drawingml/2006/main" name="3 4 slide siz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376547E40D974ABA4148C72A6C6ABA" ma:contentTypeVersion="21" ma:contentTypeDescription="Create a new document." ma:contentTypeScope="" ma:versionID="1247a77556e94f4167dfd4b112d23648">
  <xsd:schema xmlns:xsd="http://www.w3.org/2001/XMLSchema" xmlns:xs="http://www.w3.org/2001/XMLSchema" xmlns:p="http://schemas.microsoft.com/office/2006/metadata/properties" xmlns:ns2="dfb86d14-6977-4a85-b24b-b2fd42646597" xmlns:ns3="526d5378-f80d-4462-bb29-1d9f42b5f5cf" targetNamespace="http://schemas.microsoft.com/office/2006/metadata/properties" ma:root="true" ma:fieldsID="60101224b4df26fc22d455eb138c2969" ns2:_="" ns3:_="">
    <xsd:import namespace="dfb86d14-6977-4a85-b24b-b2fd42646597"/>
    <xsd:import namespace="526d5378-f80d-4462-bb29-1d9f42b5f5cf"/>
    <xsd:element name="properties">
      <xsd:complexType>
        <xsd:sequence>
          <xsd:element name="documentManagement">
            <xsd:complexType>
              <xsd:all>
                <xsd:element ref="ns2:Confidential1"/>
                <xsd:element ref="ns3:Notes0" minOccurs="0"/>
                <xsd:element ref="ns2:b237f7dc3a88426a93874fa44b27ecdb" minOccurs="0"/>
                <xsd:element ref="ns2:TaxCatchAll" minOccurs="0"/>
                <xsd:element ref="ns2:n4ef99b4bcd74570ba15caee0741c210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2:SharedWithUsers" minOccurs="0"/>
                <xsd:element ref="ns2:SharedWithDetails" minOccurs="0"/>
                <xsd:element ref="ns3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b86d14-6977-4a85-b24b-b2fd42646597" elementFormDefault="qualified">
    <xsd:import namespace="http://schemas.microsoft.com/office/2006/documentManagement/types"/>
    <xsd:import namespace="http://schemas.microsoft.com/office/infopath/2007/PartnerControls"/>
    <xsd:element name="Confidential1" ma:index="3" ma:displayName="Confidential" ma:default="P" ma:format="RadioButtons" ma:internalName="Confidential1">
      <xsd:simpleType>
        <xsd:restriction base="dms:Choice">
          <xsd:enumeration value="P"/>
          <xsd:enumeration value="C"/>
          <xsd:enumeration value="M"/>
        </xsd:restriction>
      </xsd:simpleType>
    </xsd:element>
    <xsd:element name="b237f7dc3a88426a93874fa44b27ecdb" ma:index="8" nillable="true" ma:taxonomy="true" ma:internalName="b237f7dc3a88426a93874fa44b27ecdb" ma:taxonomyFieldName="Committee" ma:displayName="Committee" ma:default="" ma:fieldId="{b237f7dc-3a88-426a-9387-4fa44b27ecdb}" ma:sspId="fe164b29-4069-4387-b6aa-f01f2a1f4743" ma:termSetId="c6a6452a-e331-49b9-b07f-88eb96bfc42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15b7b993-975b-4013-b17d-b3b51fcbfd7f}" ma:internalName="TaxCatchAll" ma:showField="CatchAllData" ma:web="dfb86d14-6977-4a85-b24b-b2fd4264659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n4ef99b4bcd74570ba15caee0741c210" ma:index="10" nillable="true" ma:taxonomy="true" ma:internalName="n4ef99b4bcd74570ba15caee0741c210" ma:taxonomyFieldName="DocumentType" ma:displayName="Document Type" ma:default="" ma:fieldId="{74ef99b4-bcd7-4570-ba15-caee0741c210}" ma:sspId="fe164b29-4069-4387-b6aa-f01f2a1f4743" ma:termSetId="e3da9a83-4725-4465-9e1a-35d7f5db430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6d5378-f80d-4462-bb29-1d9f42b5f5cf" elementFormDefault="qualified">
    <xsd:import namespace="http://schemas.microsoft.com/office/2006/documentManagement/types"/>
    <xsd:import namespace="http://schemas.microsoft.com/office/infopath/2007/PartnerControls"/>
    <xsd:element name="Notes0" ma:index="5" nillable="true" ma:displayName="Notes" ma:internalName="Notes0">
      <xsd:simpleType>
        <xsd:restriction base="dms:Text">
          <xsd:maxLength value="255"/>
        </xsd:restriction>
      </xsd:simpleType>
    </xsd:element>
    <xsd:element name="MediaServiceMetadata" ma:index="1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8" nillable="true" ma:displayName="Tags" ma:internalName="MediaServiceAutoTags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_Flow_SignoffStatus" ma:index="25" nillable="true" ma:displayName="Sign-off status" ma:internalName="Sign_x002d_off_x0020_status0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1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nfidential1 xmlns="dfb86d14-6977-4a85-b24b-b2fd42646597">P</Confidential1>
    <Notes0 xmlns="526d5378-f80d-4462-bb29-1d9f42b5f5cf" xsi:nil="true"/>
    <_Flow_SignoffStatus xmlns="526d5378-f80d-4462-bb29-1d9f42b5f5cf" xsi:nil="true"/>
    <TaxCatchAll xmlns="dfb86d14-6977-4a85-b24b-b2fd42646597">
      <Value>10</Value>
      <Value>7</Value>
    </TaxCatchAll>
    <n4ef99b4bcd74570ba15caee0741c210 xmlns="dfb86d14-6977-4a85-b24b-b2fd42646597">
      <Terms xmlns="http://schemas.microsoft.com/office/infopath/2007/PartnerControls">
        <TermInfo xmlns="http://schemas.microsoft.com/office/infopath/2007/PartnerControls">
          <TermName xmlns="http://schemas.microsoft.com/office/infopath/2007/PartnerControls">Presentation</TermName>
          <TermId xmlns="http://schemas.microsoft.com/office/infopath/2007/PartnerControls">45a3d824-21e2-4410-ae33-38a7483012f9</TermId>
        </TermInfo>
      </Terms>
    </n4ef99b4bcd74570ba15caee0741c210>
    <b237f7dc3a88426a93874fa44b27ecdb xmlns="dfb86d14-6977-4a85-b24b-b2fd42646597">
      <Terms xmlns="http://schemas.microsoft.com/office/infopath/2007/PartnerControls">
        <TermInfo xmlns="http://schemas.microsoft.com/office/infopath/2007/PartnerControls">
          <TermName xmlns="http://schemas.microsoft.com/office/infopath/2007/PartnerControls">Governing Council</TermName>
          <TermId xmlns="http://schemas.microsoft.com/office/infopath/2007/PartnerControls">ec10dbb5-9b0f-4213-be7e-ee89a8300ea0</TermId>
        </TermInfo>
      </Terms>
    </b237f7dc3a88426a93874fa44b27ecdb>
  </documentManagement>
</p:properties>
</file>

<file path=customXml/itemProps1.xml><?xml version="1.0" encoding="utf-8"?>
<ds:datastoreItem xmlns:ds="http://schemas.openxmlformats.org/officeDocument/2006/customXml" ds:itemID="{410FCCA9-AA7F-4809-B127-99CE83579B0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b86d14-6977-4a85-b24b-b2fd42646597"/>
    <ds:schemaRef ds:uri="526d5378-f80d-4462-bb29-1d9f42b5f5c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9C3402D-D396-4A9C-8B8C-6C710696054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854F993-48AF-4C01-A92B-E515939354F0}">
  <ds:schemaRefs>
    <ds:schemaRef ds:uri="http://purl.org/dc/elements/1.1/"/>
    <ds:schemaRef ds:uri="http://schemas.microsoft.com/office/2006/documentManagement/types"/>
    <ds:schemaRef ds:uri="http://purl.org/dc/terms/"/>
    <ds:schemaRef ds:uri="526d5378-f80d-4462-bb29-1d9f42b5f5cf"/>
    <ds:schemaRef ds:uri="http://purl.org/dc/dcmitype/"/>
    <ds:schemaRef ds:uri="http://schemas.microsoft.com/office/infopath/2007/PartnerControls"/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dfb86d14-6977-4a85-b24b-b2fd4264659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281</Words>
  <Application>Microsoft Office PowerPoint</Application>
  <PresentationFormat>Widescreen</PresentationFormat>
  <Paragraphs>70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3 4 slide size</vt:lpstr>
      <vt:lpstr>President’s Advisory Committee on the Environment, Climate Change and Sustainability</vt:lpstr>
      <vt:lpstr>Committee members</vt:lpstr>
      <vt:lpstr>Three Subcommittees</vt:lpstr>
      <vt:lpstr>CECCS Goals</vt:lpstr>
      <vt:lpstr>New Phase for CECCS in 2019: From Vision to Action</vt:lpstr>
      <vt:lpstr>Current CECCS Activities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Presentation: President’s Advisory Committee on the Environment, Climate Change and Sustainability</dc:title>
  <dc:creator>John Robinson</dc:creator>
  <cp:lastModifiedBy>David Walders</cp:lastModifiedBy>
  <cp:revision>5</cp:revision>
  <dcterms:created xsi:type="dcterms:W3CDTF">2019-03-29T12:02:45Z</dcterms:created>
  <dcterms:modified xsi:type="dcterms:W3CDTF">2019-12-03T15:47:15Z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0x010100B0376547E40D974ABA4148C72A6C6ABA</vt:lpwstr>
  </property>
  <property fmtid="{D5CDD505-2E9C-101B-9397-08002B2CF9AE}" pid="3" name="DocumentType">
    <vt:lpwstr>10;#Presentation|45a3d824-21e2-4410-ae33-38a7483012f9</vt:lpwstr>
  </property>
  <property fmtid="{D5CDD505-2E9C-101B-9397-08002B2CF9AE}" pid="4" name="Committee">
    <vt:lpwstr>7;#Governing Council|ec10dbb5-9b0f-4213-be7e-ee89a8300ea0</vt:lpwstr>
  </property>
</Properties>
</file>